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FF103C-7FA8-4AEB-9EE7-33153E4D5693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915B97-66B3-42AF-AFCA-D402B28567D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915B97-66B3-42AF-AFCA-D402B28567D1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Documents%20and%20Settings\&#1069;&#1083;&#1100;&#1084;&#1080;&#1088;&#1072;\&#1056;&#1072;&#1073;&#1086;&#1095;&#1080;&#1081;%20&#1089;&#1090;&#1086;&#1083;\&#1043;&#1072;&#1088;&#1072;&#1077;&#1074;%20&#1060;&#1080;&#1083;&#1102;&#1089;%20-%20&#1041;&#1072;&#1090;&#1099;&#1088;%20&#1072;&#1088;%20&#1081;&#1099;&#1088;&#1099;_(Inkompmusic.ru).mp3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>
          <a:xfrm>
            <a:off x="428596" y="642918"/>
            <a:ext cx="8229600" cy="857256"/>
          </a:xfrm>
          <a:ln w="9525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ru-RU" sz="1400" dirty="0" smtClean="0">
                <a:solidFill>
                  <a:srgbClr val="FFFF00"/>
                </a:solidFill>
                <a:effectLst/>
                <a:latin typeface="Times New Roman" pitchFamily="18" charset="0"/>
                <a:cs typeface="Times New Roman" pitchFamily="18" charset="0"/>
              </a:rPr>
              <a:t>МИНИСТЕРСТВО КУЛЬТУРЫ </a:t>
            </a:r>
            <a:r>
              <a:rPr lang="ru-RU" sz="1400" dirty="0" err="1" smtClean="0">
                <a:solidFill>
                  <a:srgbClr val="FFFF00"/>
                </a:solidFill>
                <a:effectLst/>
                <a:latin typeface="Times New Roman" pitchFamily="18" charset="0"/>
                <a:cs typeface="Times New Roman" pitchFamily="18" charset="0"/>
              </a:rPr>
              <a:t>рб</a:t>
            </a:r>
            <a:r>
              <a:rPr lang="ru-RU" sz="1400" dirty="0" smtClean="0">
                <a:solidFill>
                  <a:srgbClr val="FFFF00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dirty="0" smtClean="0">
                <a:solidFill>
                  <a:srgbClr val="FFFF0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solidFill>
                  <a:srgbClr val="FFFF00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dirty="0" smtClean="0">
                <a:solidFill>
                  <a:srgbClr val="FFFF0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solidFill>
                  <a:srgbClr val="FFFF00"/>
                </a:solidFill>
                <a:effectLst/>
                <a:latin typeface="Times New Roman" pitchFamily="18" charset="0"/>
                <a:cs typeface="Times New Roman" pitchFamily="18" charset="0"/>
              </a:rPr>
              <a:t>ГБУКИ Национальный литературный музей </a:t>
            </a:r>
            <a:r>
              <a:rPr lang="ru-RU" sz="1400" dirty="0" err="1" smtClean="0">
                <a:solidFill>
                  <a:srgbClr val="FFFF00"/>
                </a:solidFill>
                <a:effectLst/>
                <a:latin typeface="Times New Roman" pitchFamily="18" charset="0"/>
                <a:cs typeface="Times New Roman" pitchFamily="18" charset="0"/>
              </a:rPr>
              <a:t>рб</a:t>
            </a:r>
            <a:endParaRPr lang="ru-RU" sz="1400" dirty="0">
              <a:solidFill>
                <a:srgbClr val="FFFF00"/>
              </a:solidFill>
            </a:endParaRPr>
          </a:p>
        </p:txBody>
      </p:sp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>
          <a:xfrm>
            <a:off x="1371600" y="2571744"/>
            <a:ext cx="6400800" cy="2512554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Музейный урок </a:t>
            </a:r>
          </a:p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«Писатели-фронтовики Великой Отечественной войны», </a:t>
            </a:r>
          </a:p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посвященный 75-й годовщине Победы в ВОВ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solidFill>
                  <a:srgbClr val="FFFF00"/>
                </a:solidFill>
                <a:effectLst/>
                <a:latin typeface="+mn-lt"/>
              </a:rPr>
              <a:t>Поэт-фронтовик </a:t>
            </a:r>
            <a:r>
              <a:rPr lang="ru-RU" sz="2400" dirty="0" err="1" smtClean="0">
                <a:solidFill>
                  <a:srgbClr val="FFFF00"/>
                </a:solidFill>
                <a:effectLst/>
                <a:latin typeface="+mn-lt"/>
              </a:rPr>
              <a:t>Назар</a:t>
            </a:r>
            <a:r>
              <a:rPr lang="ru-RU" sz="2400" dirty="0" smtClean="0">
                <a:solidFill>
                  <a:srgbClr val="FFFF00"/>
                </a:solidFill>
                <a:effectLst/>
                <a:latin typeface="+mn-lt"/>
              </a:rPr>
              <a:t> </a:t>
            </a:r>
            <a:r>
              <a:rPr lang="ru-RU" sz="2400" dirty="0" err="1" smtClean="0">
                <a:solidFill>
                  <a:srgbClr val="FFFF00"/>
                </a:solidFill>
                <a:effectLst/>
                <a:latin typeface="+mn-lt"/>
              </a:rPr>
              <a:t>Наджми</a:t>
            </a:r>
            <a:r>
              <a:rPr lang="ru-RU" sz="2400" dirty="0" smtClean="0">
                <a:solidFill>
                  <a:srgbClr val="FFFF00"/>
                </a:solidFill>
                <a:effectLst/>
                <a:latin typeface="+mn-lt"/>
              </a:rPr>
              <a:t> (1918 — 1999)</a:t>
            </a:r>
            <a:endParaRPr lang="ru-RU" sz="2400" dirty="0">
              <a:solidFill>
                <a:srgbClr val="FFFF00"/>
              </a:solidFill>
              <a:effectLst/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sz="1800" cap="all" dirty="0" err="1" smtClean="0">
                <a:solidFill>
                  <a:schemeClr val="tx2">
                    <a:lumMod val="75000"/>
                  </a:schemeClr>
                </a:solidFill>
              </a:rPr>
              <a:t>Иртә өлгөрөү</a:t>
            </a:r>
            <a:endParaRPr lang="ru-RU" sz="1800" cap="all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buNone/>
            </a:pPr>
            <a:r>
              <a:rPr lang="ru-RU" sz="1800" dirty="0" err="1" smtClean="0">
                <a:solidFill>
                  <a:schemeClr val="tx2">
                    <a:lumMod val="75000"/>
                  </a:schemeClr>
                </a:solidFill>
              </a:rPr>
              <a:t>Егерме</a:t>
            </a: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tx2">
                    <a:lumMod val="75000"/>
                  </a:schemeClr>
                </a:solidFill>
              </a:rPr>
              <a:t>өс ине</a:t>
            </a: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tx2">
                    <a:lumMod val="75000"/>
                  </a:schemeClr>
                </a:solidFill>
              </a:rPr>
              <a:t>миңә</a:t>
            </a:r>
            <a:endParaRPr lang="ru-RU" sz="1800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buNone/>
            </a:pPr>
            <a:r>
              <a:rPr lang="ru-RU" sz="1800" dirty="0" err="1" smtClean="0">
                <a:solidFill>
                  <a:schemeClr val="tx2">
                    <a:lumMod val="75000"/>
                  </a:schemeClr>
                </a:solidFill>
              </a:rPr>
              <a:t>Бөйөк һуғыш башланғанда,</a:t>
            </a:r>
            <a:endParaRPr lang="ru-RU" sz="1800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buNone/>
            </a:pPr>
            <a:r>
              <a:rPr lang="ru-RU" sz="1800" dirty="0" err="1" smtClean="0">
                <a:solidFill>
                  <a:schemeClr val="tx2">
                    <a:lumMod val="75000"/>
                  </a:schemeClr>
                </a:solidFill>
              </a:rPr>
              <a:t>Беҙҙең аслы-туҡлы ғүмер</a:t>
            </a:r>
            <a:endParaRPr lang="ru-RU" sz="1800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buNone/>
            </a:pPr>
            <a:r>
              <a:rPr lang="ru-RU" sz="1800" dirty="0" err="1" smtClean="0">
                <a:solidFill>
                  <a:schemeClr val="tx2">
                    <a:lumMod val="75000"/>
                  </a:schemeClr>
                </a:solidFill>
              </a:rPr>
              <a:t>Ут</a:t>
            </a: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tx2">
                    <a:lumMod val="75000"/>
                  </a:schemeClr>
                </a:solidFill>
              </a:rPr>
              <a:t>эсенә ташланғанда.</a:t>
            </a: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sz="1800" dirty="0" smtClean="0">
                <a:solidFill>
                  <a:schemeClr val="tx2">
                    <a:lumMod val="75000"/>
                  </a:schemeClr>
                </a:solidFill>
              </a:rPr>
            </a:br>
            <a:endParaRPr lang="ru-RU" sz="1800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buNone/>
            </a:pPr>
            <a:r>
              <a:rPr lang="ru-RU" sz="1800" dirty="0" err="1" smtClean="0">
                <a:solidFill>
                  <a:schemeClr val="tx2">
                    <a:lumMod val="75000"/>
                  </a:schemeClr>
                </a:solidFill>
              </a:rPr>
              <a:t>Уйламаныҡ </a:t>
            </a: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</a:rPr>
              <a:t>– эй </a:t>
            </a:r>
            <a:r>
              <a:rPr lang="ru-RU" sz="1800" dirty="0" err="1" smtClean="0">
                <a:solidFill>
                  <a:schemeClr val="tx2">
                    <a:lumMod val="75000"/>
                  </a:schemeClr>
                </a:solidFill>
              </a:rPr>
              <a:t>малайлыҡ</a:t>
            </a: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</a:rPr>
              <a:t>! –</a:t>
            </a:r>
          </a:p>
          <a:p>
            <a:pPr>
              <a:buNone/>
            </a:pPr>
            <a:r>
              <a:rPr lang="ru-RU" sz="1800" dirty="0" err="1" smtClean="0">
                <a:solidFill>
                  <a:schemeClr val="tx2">
                    <a:lumMod val="75000"/>
                  </a:schemeClr>
                </a:solidFill>
              </a:rPr>
              <a:t>Үлемһеҙлек хаҡында беҙ.</a:t>
            </a:r>
            <a:endParaRPr lang="ru-RU" sz="1800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buNone/>
            </a:pPr>
            <a:r>
              <a:rPr lang="ru-RU" sz="1800" dirty="0" err="1" smtClean="0">
                <a:solidFill>
                  <a:schemeClr val="tx2">
                    <a:lumMod val="75000"/>
                  </a:schemeClr>
                </a:solidFill>
              </a:rPr>
              <a:t>Бөйөк булғанбыҙҙыр, бәлки,</a:t>
            </a:r>
            <a:endParaRPr lang="ru-RU" sz="1800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buNone/>
            </a:pPr>
            <a:r>
              <a:rPr lang="ru-RU" sz="1800" dirty="0" err="1" smtClean="0">
                <a:solidFill>
                  <a:schemeClr val="tx2">
                    <a:lumMod val="75000"/>
                  </a:schemeClr>
                </a:solidFill>
              </a:rPr>
              <a:t>Шул</a:t>
            </a: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tx2">
                    <a:lumMod val="75000"/>
                  </a:schemeClr>
                </a:solidFill>
              </a:rPr>
              <a:t>бөйөклөк һағында беҙ.</a:t>
            </a: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sz="1800" dirty="0" smtClean="0">
                <a:solidFill>
                  <a:schemeClr val="tx2">
                    <a:lumMod val="75000"/>
                  </a:schemeClr>
                </a:solidFill>
              </a:rPr>
            </a:br>
            <a:endParaRPr lang="ru-RU" sz="1800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buNone/>
            </a:pPr>
            <a:r>
              <a:rPr lang="ru-RU" sz="1800" dirty="0" err="1" smtClean="0">
                <a:solidFill>
                  <a:schemeClr val="tx2">
                    <a:lumMod val="75000"/>
                  </a:schemeClr>
                </a:solidFill>
              </a:rPr>
              <a:t>Иртә өлгөрөү беҙҙе лә</a:t>
            </a: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</a:rPr>
              <a:t> </a:t>
            </a:r>
          </a:p>
          <a:p>
            <a:pPr>
              <a:buNone/>
            </a:pPr>
            <a:r>
              <a:rPr lang="ru-RU" sz="1800" dirty="0" err="1" smtClean="0">
                <a:solidFill>
                  <a:schemeClr val="tx2">
                    <a:lumMod val="75000"/>
                  </a:schemeClr>
                </a:solidFill>
              </a:rPr>
              <a:t>Артыҡ ситләп уҙмаған </a:t>
            </a: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</a:rPr>
              <a:t>бит –</a:t>
            </a:r>
          </a:p>
          <a:p>
            <a:pPr>
              <a:buNone/>
            </a:pP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</a:rPr>
              <a:t>Эй </a:t>
            </a:r>
            <a:r>
              <a:rPr lang="ru-RU" sz="1800" dirty="0" err="1" smtClean="0">
                <a:solidFill>
                  <a:schemeClr val="tx2">
                    <a:lumMod val="75000"/>
                  </a:schemeClr>
                </a:solidFill>
              </a:rPr>
              <a:t>замана</a:t>
            </a: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</a:rPr>
              <a:t>!.. </a:t>
            </a:r>
            <a:r>
              <a:rPr lang="ru-RU" sz="1800" dirty="0" err="1" smtClean="0">
                <a:solidFill>
                  <a:schemeClr val="tx2">
                    <a:lumMod val="75000"/>
                  </a:schemeClr>
                </a:solidFill>
              </a:rPr>
              <a:t>Зояларға</a:t>
            </a:r>
            <a:endParaRPr lang="ru-RU" sz="1800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buNone/>
            </a:pPr>
            <a:r>
              <a:rPr lang="ru-RU" sz="1800" dirty="0" err="1" smtClean="0">
                <a:solidFill>
                  <a:schemeClr val="tx2">
                    <a:lumMod val="75000"/>
                  </a:schemeClr>
                </a:solidFill>
              </a:rPr>
              <a:t>Егерме</a:t>
            </a: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tx2">
                    <a:lumMod val="75000"/>
                  </a:schemeClr>
                </a:solidFill>
              </a:rPr>
              <a:t>лә тулмаған </a:t>
            </a: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</a:rPr>
              <a:t>бит!</a:t>
            </a:r>
            <a:endParaRPr lang="ru-RU" sz="1800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5" name="Содержимое 4" descr="photo_3c5fdc87f65d9d5bee1a5d099bec50c8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857115" y="1600200"/>
            <a:ext cx="3620770" cy="45259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rgbClr val="FFFF00"/>
                </a:solidFill>
                <a:effectLst/>
                <a:latin typeface="+mn-lt"/>
              </a:rPr>
              <a:t>Биография</a:t>
            </a:r>
            <a:endParaRPr lang="ru-RU" sz="2400" dirty="0">
              <a:solidFill>
                <a:srgbClr val="FFFF00"/>
              </a:solidFill>
              <a:effectLst/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023500"/>
          </a:xfrm>
        </p:spPr>
        <p:txBody>
          <a:bodyPr>
            <a:normAutofit/>
          </a:bodyPr>
          <a:lstStyle/>
          <a:p>
            <a:r>
              <a:rPr lang="ru-RU" sz="1800" dirty="0" err="1" smtClean="0">
                <a:solidFill>
                  <a:srgbClr val="FFFF00"/>
                </a:solidFill>
              </a:rPr>
              <a:t>Назар</a:t>
            </a:r>
            <a:r>
              <a:rPr lang="ru-RU" sz="1800" dirty="0" smtClean="0">
                <a:solidFill>
                  <a:srgbClr val="FFFF00"/>
                </a:solidFill>
              </a:rPr>
              <a:t> </a:t>
            </a:r>
            <a:r>
              <a:rPr lang="ru-RU" sz="1800" dirty="0" err="1" smtClean="0">
                <a:solidFill>
                  <a:srgbClr val="FFFF00"/>
                </a:solidFill>
              </a:rPr>
              <a:t>Наджми</a:t>
            </a:r>
            <a:r>
              <a:rPr lang="ru-RU" sz="1800" dirty="0" smtClean="0">
                <a:solidFill>
                  <a:srgbClr val="FFFF00"/>
                </a:solidFill>
              </a:rPr>
              <a:t> родился 5 февраля 1918 года в деревне </a:t>
            </a:r>
            <a:r>
              <a:rPr lang="ru-RU" sz="1800" dirty="0" err="1" smtClean="0">
                <a:solidFill>
                  <a:srgbClr val="FFFF00"/>
                </a:solidFill>
              </a:rPr>
              <a:t>Миништы</a:t>
            </a:r>
            <a:r>
              <a:rPr lang="ru-RU" sz="1800" dirty="0" smtClean="0">
                <a:solidFill>
                  <a:srgbClr val="FFFF00"/>
                </a:solidFill>
              </a:rPr>
              <a:t> </a:t>
            </a:r>
            <a:r>
              <a:rPr lang="ru-RU" sz="1800" dirty="0" err="1" smtClean="0">
                <a:solidFill>
                  <a:srgbClr val="FFFF00"/>
                </a:solidFill>
              </a:rPr>
              <a:t>Дюртюлинского</a:t>
            </a:r>
            <a:r>
              <a:rPr lang="ru-RU" sz="1800" dirty="0" smtClean="0">
                <a:solidFill>
                  <a:srgbClr val="FFFF00"/>
                </a:solidFill>
              </a:rPr>
              <a:t> района Башкирии в бедной крестьянской семье. Учился сначала в сельской семилетней школе, затем – три года на Уфимском металлургическом рабфаке. В 1938 году поступил в Башкирский государственный педагогический институт имени К. А. Тимирязева – на факультет языка и литературы, но с третьего курса ушел на фронт. Закончить же вуз ему удалось лишь после войны. Долгие годы работал в редакциях республиканских газет и журналов («Кызыл Башкортостан», «</a:t>
            </a:r>
            <a:r>
              <a:rPr lang="ru-RU" sz="1800" dirty="0" err="1" smtClean="0">
                <a:solidFill>
                  <a:srgbClr val="FFFF00"/>
                </a:solidFill>
              </a:rPr>
              <a:t>Эзэби</a:t>
            </a:r>
            <a:r>
              <a:rPr lang="ru-RU" sz="1800" dirty="0" smtClean="0">
                <a:solidFill>
                  <a:srgbClr val="FFFF00"/>
                </a:solidFill>
              </a:rPr>
              <a:t> Башкортостан», </a:t>
            </a:r>
            <a:r>
              <a:rPr lang="ru-RU" sz="1800" dirty="0" smtClean="0">
                <a:solidFill>
                  <a:srgbClr val="FFFF00"/>
                </a:solidFill>
              </a:rPr>
              <a:t>в </a:t>
            </a:r>
            <a:r>
              <a:rPr lang="ru-RU" sz="1800" dirty="0" smtClean="0">
                <a:solidFill>
                  <a:srgbClr val="FFFF00"/>
                </a:solidFill>
              </a:rPr>
              <a:t>1955-1956 годах был редактором «</a:t>
            </a:r>
            <a:r>
              <a:rPr lang="ru-RU" sz="1800" dirty="0" err="1" smtClean="0">
                <a:solidFill>
                  <a:srgbClr val="FFFF00"/>
                </a:solidFill>
              </a:rPr>
              <a:t>Хэнэк</a:t>
            </a:r>
            <a:r>
              <a:rPr lang="ru-RU" sz="1800" dirty="0" smtClean="0">
                <a:solidFill>
                  <a:srgbClr val="FFFF00"/>
                </a:solidFill>
              </a:rPr>
              <a:t>»). В 1955 году работал директором Башкирского академического театра драмы, ответственным секретарем, затем – с 1962 по 1968 год председателем правления Союза писателей Республики Башкортостан. Поэт вел также большую общественную работу: избирался депутатом Верховного Совета БАССР, членом правления Союза писателей БАССР и РСФСР, делегатом многих съездов писателей Российской Федерации и СССР. </a:t>
            </a:r>
            <a:endParaRPr lang="ru-RU" sz="18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85728"/>
            <a:ext cx="8229600" cy="1143008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rgbClr val="FFFF00"/>
                </a:solidFill>
                <a:effectLst/>
                <a:latin typeface="+mn-lt"/>
              </a:rPr>
              <a:t>Творчество </a:t>
            </a:r>
            <a:r>
              <a:rPr lang="ru-RU" sz="2400" dirty="0" err="1" smtClean="0">
                <a:solidFill>
                  <a:srgbClr val="FFFF00"/>
                </a:solidFill>
                <a:effectLst/>
                <a:latin typeface="+mn-lt"/>
              </a:rPr>
              <a:t>Назара</a:t>
            </a:r>
            <a:r>
              <a:rPr lang="ru-RU" sz="2400" dirty="0" smtClean="0">
                <a:solidFill>
                  <a:srgbClr val="FFFF00"/>
                </a:solidFill>
                <a:effectLst/>
                <a:latin typeface="+mn-lt"/>
              </a:rPr>
              <a:t> </a:t>
            </a:r>
            <a:r>
              <a:rPr lang="ru-RU" sz="2400" dirty="0" err="1" smtClean="0">
                <a:solidFill>
                  <a:srgbClr val="FFFF00"/>
                </a:solidFill>
                <a:effectLst/>
                <a:latin typeface="+mn-lt"/>
              </a:rPr>
              <a:t>Наджми</a:t>
            </a:r>
            <a:endParaRPr lang="ru-RU" sz="2400" dirty="0">
              <a:solidFill>
                <a:srgbClr val="FFFF00"/>
              </a:solidFill>
              <a:effectLst/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357298"/>
            <a:ext cx="8229600" cy="5094938"/>
          </a:xfrm>
        </p:spPr>
        <p:txBody>
          <a:bodyPr>
            <a:normAutofit/>
          </a:bodyPr>
          <a:lstStyle/>
          <a:p>
            <a:r>
              <a:rPr lang="ru-RU" sz="1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Имя </a:t>
            </a:r>
            <a:r>
              <a:rPr lang="ru-RU" sz="1800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Назара</a:t>
            </a:r>
            <a:r>
              <a:rPr lang="ru-RU" sz="1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800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Наджми</a:t>
            </a:r>
            <a:r>
              <a:rPr lang="ru-RU" sz="1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стало появляться на страницах периодической печати еще с довоенных времен, с 1937 года. Окончательно же утвердился он как поэт после войны. Первая книга его стихов под названием «</a:t>
            </a:r>
            <a:r>
              <a:rPr lang="ru-RU" sz="1800" dirty="0" smtClean="0">
                <a:solidFill>
                  <a:srgbClr val="FFFF00"/>
                </a:solidFill>
              </a:rPr>
              <a:t>Капельки</a:t>
            </a:r>
            <a:r>
              <a:rPr lang="ru-RU" sz="1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 вышла в 1950 году.</a:t>
            </a:r>
          </a:p>
          <a:p>
            <a:r>
              <a:rPr lang="ru-RU" sz="1800" dirty="0" err="1" smtClean="0">
                <a:solidFill>
                  <a:srgbClr val="FFFF00"/>
                </a:solidFill>
              </a:rPr>
              <a:t>Назар</a:t>
            </a:r>
            <a:r>
              <a:rPr lang="ru-RU" sz="1800" dirty="0" smtClean="0">
                <a:solidFill>
                  <a:srgbClr val="FFFF00"/>
                </a:solidFill>
              </a:rPr>
              <a:t> </a:t>
            </a:r>
            <a:r>
              <a:rPr lang="ru-RU" sz="1800" dirty="0" err="1" smtClean="0">
                <a:solidFill>
                  <a:srgbClr val="FFFF00"/>
                </a:solidFill>
              </a:rPr>
              <a:t>Наджми</a:t>
            </a:r>
            <a:r>
              <a:rPr lang="ru-RU" sz="1800" dirty="0" smtClean="0">
                <a:solidFill>
                  <a:srgbClr val="FFFF00"/>
                </a:solidFill>
              </a:rPr>
              <a:t> написал шестнадцать поэм. Другого такого примера едва ли можно найти не только в башкирской, но и в других, даже более солидных литературах. Одни из этих поэм («Березы», «Мальчик, открывающий ворота», «Баллада о песне», «У колыбели», «Одиннадцать песен о друге», «Поэт и шах», «Рубашка», «Урал») уже переведены на русский язык и стали почти хрестоматийными. </a:t>
            </a:r>
          </a:p>
          <a:p>
            <a:r>
              <a:rPr lang="ru-RU" sz="1800" dirty="0" err="1" smtClean="0">
                <a:solidFill>
                  <a:srgbClr val="FFFF00"/>
                </a:solidFill>
              </a:rPr>
              <a:t>Н.Наджми</a:t>
            </a:r>
            <a:r>
              <a:rPr lang="ru-RU" sz="1800" dirty="0" smtClean="0">
                <a:solidFill>
                  <a:srgbClr val="FFFF00"/>
                </a:solidFill>
              </a:rPr>
              <a:t> – признанный башкирский драматург, внесший заметный вклад в развитие национальной драматургии ("Весенняя песня”, "Прощай, </a:t>
            </a:r>
            <a:r>
              <a:rPr lang="ru-RU" sz="1800" dirty="0" err="1" smtClean="0">
                <a:solidFill>
                  <a:srgbClr val="FFFF00"/>
                </a:solidFill>
              </a:rPr>
              <a:t>Хайруш</a:t>
            </a:r>
            <a:r>
              <a:rPr lang="ru-RU" sz="1800" dirty="0" smtClean="0">
                <a:solidFill>
                  <a:srgbClr val="FFFF00"/>
                </a:solidFill>
              </a:rPr>
              <a:t>”, "Незваный гость”, "У </a:t>
            </a:r>
            <a:r>
              <a:rPr lang="ru-RU" sz="1800" dirty="0" err="1" smtClean="0">
                <a:solidFill>
                  <a:srgbClr val="FFFF00"/>
                </a:solidFill>
              </a:rPr>
              <a:t>соседей-гость</a:t>
            </a:r>
            <a:r>
              <a:rPr lang="ru-RU" sz="1800" dirty="0" smtClean="0">
                <a:solidFill>
                  <a:srgbClr val="FFFF00"/>
                </a:solidFill>
              </a:rPr>
              <a:t>”, "Друг-гармонист”, "Дуга с колокольчиками”)</a:t>
            </a:r>
          </a:p>
          <a:p>
            <a:r>
              <a:rPr lang="ru-RU" sz="1800" dirty="0" smtClean="0">
                <a:solidFill>
                  <a:srgbClr val="FFFF00"/>
                </a:solidFill>
              </a:rPr>
              <a:t>На многие стихи </a:t>
            </a:r>
            <a:r>
              <a:rPr lang="ru-RU" sz="1800" dirty="0" err="1" smtClean="0">
                <a:solidFill>
                  <a:srgbClr val="FFFF00"/>
                </a:solidFill>
              </a:rPr>
              <a:t>Назара</a:t>
            </a:r>
            <a:r>
              <a:rPr lang="ru-RU" sz="1800" dirty="0" smtClean="0">
                <a:solidFill>
                  <a:srgbClr val="FFFF00"/>
                </a:solidFill>
              </a:rPr>
              <a:t> </a:t>
            </a:r>
            <a:r>
              <a:rPr lang="ru-RU" sz="1800" dirty="0" err="1" smtClean="0">
                <a:solidFill>
                  <a:srgbClr val="FFFF00"/>
                </a:solidFill>
              </a:rPr>
              <a:t>Наджми</a:t>
            </a:r>
            <a:r>
              <a:rPr lang="ru-RU" sz="1800" dirty="0" smtClean="0">
                <a:solidFill>
                  <a:srgbClr val="FFFF00"/>
                </a:solidFill>
              </a:rPr>
              <a:t> были написаны песни известными башкирскими композиторами — </a:t>
            </a:r>
            <a:r>
              <a:rPr lang="ru-RU" sz="1800" dirty="0" err="1" smtClean="0">
                <a:solidFill>
                  <a:srgbClr val="FFFF00"/>
                </a:solidFill>
              </a:rPr>
              <a:t>Загиром</a:t>
            </a:r>
            <a:r>
              <a:rPr lang="ru-RU" sz="1800" dirty="0" smtClean="0">
                <a:solidFill>
                  <a:srgbClr val="FFFF00"/>
                </a:solidFill>
              </a:rPr>
              <a:t> Исмагиловым, Римом Хасановым, </a:t>
            </a:r>
            <a:r>
              <a:rPr lang="ru-RU" sz="1800" dirty="0" err="1" smtClean="0">
                <a:solidFill>
                  <a:srgbClr val="FFFF00"/>
                </a:solidFill>
              </a:rPr>
              <a:t>Нариманом</a:t>
            </a:r>
            <a:r>
              <a:rPr lang="ru-RU" sz="1800" dirty="0" smtClean="0">
                <a:solidFill>
                  <a:srgbClr val="FFFF00"/>
                </a:solidFill>
              </a:rPr>
              <a:t> </a:t>
            </a:r>
            <a:r>
              <a:rPr lang="ru-RU" sz="1800" dirty="0" err="1" smtClean="0">
                <a:solidFill>
                  <a:srgbClr val="FFFF00"/>
                </a:solidFill>
              </a:rPr>
              <a:t>Сабитовым</a:t>
            </a:r>
            <a:r>
              <a:rPr lang="ru-RU" sz="1800" dirty="0" smtClean="0">
                <a:solidFill>
                  <a:srgbClr val="FFFF00"/>
                </a:solidFill>
              </a:rPr>
              <a:t> и другими.</a:t>
            </a:r>
            <a:endParaRPr lang="ru-RU" sz="18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>
            <a:noAutofit/>
          </a:bodyPr>
          <a:lstStyle/>
          <a:p>
            <a:r>
              <a:rPr lang="ru-RU" sz="2400" dirty="0" smtClean="0">
                <a:solidFill>
                  <a:srgbClr val="FFFF00"/>
                </a:solidFill>
                <a:effectLst/>
                <a:latin typeface="+mn-lt"/>
              </a:rPr>
              <a:t>Участник Великой Отечественной войны</a:t>
            </a:r>
            <a:endParaRPr lang="ru-RU" sz="2400" dirty="0">
              <a:solidFill>
                <a:srgbClr val="FFFF00"/>
              </a:solidFill>
              <a:effectLst/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4294967295"/>
          </p:nvPr>
        </p:nvSpPr>
        <p:spPr>
          <a:xfrm>
            <a:off x="214282" y="1600200"/>
            <a:ext cx="4500594" cy="4525963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1800" dirty="0" smtClean="0">
                <a:solidFill>
                  <a:srgbClr val="FFFF00"/>
                </a:solidFill>
              </a:rPr>
              <a:t>Во время </a:t>
            </a:r>
            <a:r>
              <a:rPr lang="ru-RU" sz="1800" dirty="0" smtClean="0">
                <a:solidFill>
                  <a:srgbClr val="FFFF00"/>
                </a:solidFill>
              </a:rPr>
              <a:t>Великой Отечественной </a:t>
            </a:r>
            <a:r>
              <a:rPr lang="ru-RU" sz="1800" dirty="0" smtClean="0">
                <a:solidFill>
                  <a:srgbClr val="FFFF00"/>
                </a:solidFill>
              </a:rPr>
              <a:t>войны </a:t>
            </a:r>
            <a:r>
              <a:rPr lang="ru-RU" sz="1800" dirty="0" smtClean="0">
                <a:solidFill>
                  <a:srgbClr val="FFFF00"/>
                </a:solidFill>
              </a:rPr>
              <a:t>служил в рядах советской контрразведки.</a:t>
            </a:r>
          </a:p>
          <a:p>
            <a:pPr algn="just">
              <a:buNone/>
            </a:pPr>
            <a:endParaRPr lang="ru-RU" sz="1800" dirty="0" smtClean="0">
              <a:solidFill>
                <a:srgbClr val="FFFF00"/>
              </a:solidFill>
            </a:endParaRPr>
          </a:p>
          <a:p>
            <a:pPr algn="just">
              <a:buNone/>
            </a:pPr>
            <a:r>
              <a:rPr lang="ru-RU" sz="1800" dirty="0" smtClean="0">
                <a:solidFill>
                  <a:srgbClr val="FFFF00"/>
                </a:solidFill>
              </a:rPr>
              <a:t>Находясь на фронтах Великой</a:t>
            </a:r>
          </a:p>
          <a:p>
            <a:pPr algn="just">
              <a:buNone/>
            </a:pPr>
            <a:r>
              <a:rPr lang="ru-RU" sz="1800" dirty="0" smtClean="0">
                <a:solidFill>
                  <a:srgbClr val="FFFF00"/>
                </a:solidFill>
              </a:rPr>
              <a:t>Отечественной войны, </a:t>
            </a:r>
            <a:r>
              <a:rPr lang="ru-RU" sz="1800" dirty="0" err="1" smtClean="0">
                <a:solidFill>
                  <a:srgbClr val="FFFF00"/>
                </a:solidFill>
              </a:rPr>
              <a:t>Наджми</a:t>
            </a:r>
            <a:endParaRPr lang="ru-RU" sz="1800" dirty="0" smtClean="0">
              <a:solidFill>
                <a:srgbClr val="FFFF00"/>
              </a:solidFill>
            </a:endParaRPr>
          </a:p>
          <a:p>
            <a:pPr algn="just">
              <a:buNone/>
            </a:pPr>
            <a:r>
              <a:rPr lang="ru-RU" sz="1800" dirty="0" smtClean="0">
                <a:solidFill>
                  <a:srgbClr val="FFFF00"/>
                </a:solidFill>
              </a:rPr>
              <a:t>написал цикл патриотических стихов</a:t>
            </a:r>
          </a:p>
          <a:p>
            <a:pPr algn="just">
              <a:buNone/>
            </a:pPr>
            <a:r>
              <a:rPr lang="ru-RU" sz="1800" dirty="0" smtClean="0">
                <a:solidFill>
                  <a:srgbClr val="FFFF00"/>
                </a:solidFill>
              </a:rPr>
              <a:t>«В окопах», которые опубликованы в</a:t>
            </a:r>
          </a:p>
          <a:p>
            <a:pPr algn="just">
              <a:buNone/>
            </a:pPr>
            <a:r>
              <a:rPr lang="ru-RU" sz="1800" dirty="0" smtClean="0">
                <a:solidFill>
                  <a:srgbClr val="FFFF00"/>
                </a:solidFill>
              </a:rPr>
              <a:t>литературных альманахах. </a:t>
            </a:r>
            <a:endParaRPr lang="ru-RU" sz="1800" dirty="0">
              <a:solidFill>
                <a:srgbClr val="FFFF00"/>
              </a:solidFill>
            </a:endParaRPr>
          </a:p>
        </p:txBody>
      </p:sp>
      <p:pic>
        <p:nvPicPr>
          <p:cNvPr id="5" name="Содержимое 4" descr="bDRFZv-cCxQ.jpg"/>
          <p:cNvPicPr>
            <a:picLocks noGrp="1" noChangeAspect="1"/>
          </p:cNvPicPr>
          <p:nvPr>
            <p:ph sz="half" idx="4294967295"/>
          </p:nvPr>
        </p:nvPicPr>
        <p:blipFill>
          <a:blip r:embed="rId2" cstate="print"/>
          <a:stretch>
            <a:fillRect/>
          </a:stretch>
        </p:blipFill>
        <p:spPr>
          <a:xfrm>
            <a:off x="4857752" y="1500174"/>
            <a:ext cx="3571900" cy="45259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solidFill>
                  <a:srgbClr val="FFFF00"/>
                </a:solidFill>
                <a:effectLst/>
                <a:latin typeface="+mn-lt"/>
              </a:rPr>
              <a:t>Награды </a:t>
            </a:r>
            <a:r>
              <a:rPr lang="ru-RU" sz="2400" dirty="0" err="1" smtClean="0">
                <a:solidFill>
                  <a:srgbClr val="FFFF00"/>
                </a:solidFill>
                <a:effectLst/>
                <a:latin typeface="+mn-lt"/>
              </a:rPr>
              <a:t>Назара</a:t>
            </a:r>
            <a:r>
              <a:rPr lang="ru-RU" sz="2400" dirty="0" smtClean="0">
                <a:solidFill>
                  <a:srgbClr val="FFFF00"/>
                </a:solidFill>
                <a:effectLst/>
                <a:latin typeface="+mn-lt"/>
              </a:rPr>
              <a:t> </a:t>
            </a:r>
            <a:r>
              <a:rPr lang="ru-RU" sz="2400" dirty="0" err="1" smtClean="0">
                <a:solidFill>
                  <a:srgbClr val="FFFF00"/>
                </a:solidFill>
                <a:effectLst/>
                <a:latin typeface="+mn-lt"/>
              </a:rPr>
              <a:t>Наджми</a:t>
            </a:r>
            <a:endParaRPr lang="ru-RU" sz="2400" dirty="0">
              <a:solidFill>
                <a:srgbClr val="FFFF00"/>
              </a:solidFill>
              <a:effectLst/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fontAlgn="base"/>
            <a:r>
              <a:rPr lang="ru-RU" sz="1800" dirty="0" smtClean="0">
                <a:solidFill>
                  <a:srgbClr val="FFFF00"/>
                </a:solidFill>
              </a:rPr>
              <a:t>Орден Отечественной войны II степени. Поэт был по ошибке награжден этим орденом дважды, в </a:t>
            </a:r>
            <a:r>
              <a:rPr lang="ru-RU" sz="1800" dirty="0" smtClean="0">
                <a:solidFill>
                  <a:srgbClr val="FFFF00"/>
                </a:solidFill>
              </a:rPr>
              <a:t>1945 </a:t>
            </a:r>
            <a:r>
              <a:rPr lang="ru-RU" sz="1800" dirty="0" smtClean="0">
                <a:solidFill>
                  <a:srgbClr val="FFFF00"/>
                </a:solidFill>
              </a:rPr>
              <a:t>году</a:t>
            </a:r>
            <a:r>
              <a:rPr lang="ru-RU" sz="1800" dirty="0" smtClean="0">
                <a:solidFill>
                  <a:srgbClr val="FFFF00"/>
                </a:solidFill>
              </a:rPr>
              <a:t>, сразу после войны, и в честь сорокалетия </a:t>
            </a:r>
            <a:r>
              <a:rPr lang="ru-RU" sz="1800" dirty="0" smtClean="0">
                <a:solidFill>
                  <a:srgbClr val="FFFF00"/>
                </a:solidFill>
              </a:rPr>
              <a:t>Победы </a:t>
            </a:r>
            <a:r>
              <a:rPr lang="ru-RU" sz="1800" dirty="0" smtClean="0">
                <a:solidFill>
                  <a:srgbClr val="FFFF00"/>
                </a:solidFill>
              </a:rPr>
              <a:t>в </a:t>
            </a:r>
            <a:r>
              <a:rPr lang="ru-RU" sz="1800" dirty="0" smtClean="0">
                <a:solidFill>
                  <a:srgbClr val="FFFF00"/>
                </a:solidFill>
              </a:rPr>
              <a:t>1985 году</a:t>
            </a:r>
            <a:r>
              <a:rPr lang="ru-RU" sz="1800" dirty="0" smtClean="0">
                <a:solidFill>
                  <a:srgbClr val="FFFF00"/>
                </a:solidFill>
              </a:rPr>
              <a:t>.</a:t>
            </a:r>
          </a:p>
          <a:p>
            <a:pPr fontAlgn="base"/>
            <a:r>
              <a:rPr lang="ru-RU" sz="1800" dirty="0" smtClean="0">
                <a:solidFill>
                  <a:srgbClr val="FFFF00"/>
                </a:solidFill>
              </a:rPr>
              <a:t>Орден Красной звезды получен в феврале 1945 года за доблесть и героизм.</a:t>
            </a:r>
          </a:p>
          <a:p>
            <a:endParaRPr lang="ru-RU" dirty="0"/>
          </a:p>
        </p:txBody>
      </p:sp>
      <p:pic>
        <p:nvPicPr>
          <p:cNvPr id="5" name="Содержимое 4" descr="maxresdefault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084045" y="1600200"/>
            <a:ext cx="3166910" cy="45259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solidFill>
                  <a:srgbClr val="FFFF00"/>
                </a:solidFill>
                <a:effectLst/>
                <a:latin typeface="+mn-lt"/>
              </a:rPr>
              <a:t>Военные песни споём вместе</a:t>
            </a:r>
            <a:endParaRPr lang="ru-RU" sz="2400" dirty="0">
              <a:solidFill>
                <a:srgbClr val="FFFF00"/>
              </a:solidFill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00" y="1600200"/>
            <a:ext cx="7686700" cy="470916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800" b="1" i="1" cap="all" dirty="0" err="1" smtClean="0">
                <a:solidFill>
                  <a:srgbClr val="FFFF00"/>
                </a:solidFill>
              </a:rPr>
              <a:t>Батырҙар йыры</a:t>
            </a:r>
            <a:endParaRPr lang="ru-RU" sz="1800" b="1" i="1" cap="all" dirty="0" smtClean="0">
              <a:solidFill>
                <a:srgbClr val="FFFF00"/>
              </a:solidFill>
            </a:endParaRPr>
          </a:p>
          <a:p>
            <a:pPr>
              <a:buNone/>
            </a:pPr>
            <a:r>
              <a:rPr lang="ru-RU" sz="1800" i="1" dirty="0" err="1" smtClean="0">
                <a:solidFill>
                  <a:srgbClr val="FFFF00"/>
                </a:solidFill>
              </a:rPr>
              <a:t>Эйәрле ат</a:t>
            </a:r>
            <a:r>
              <a:rPr lang="ru-RU" sz="1800" i="1" dirty="0" smtClean="0">
                <a:solidFill>
                  <a:srgbClr val="FFFF00"/>
                </a:solidFill>
              </a:rPr>
              <a:t> </a:t>
            </a:r>
            <a:r>
              <a:rPr lang="ru-RU" sz="1800" i="1" dirty="0" err="1" smtClean="0">
                <a:solidFill>
                  <a:srgbClr val="FFFF00"/>
                </a:solidFill>
              </a:rPr>
              <a:t>беҙ менгәндәр</a:t>
            </a:r>
            <a:endParaRPr lang="ru-RU" sz="1800" i="1" dirty="0" smtClean="0">
              <a:solidFill>
                <a:srgbClr val="FFFF00"/>
              </a:solidFill>
            </a:endParaRPr>
          </a:p>
          <a:p>
            <a:pPr>
              <a:buNone/>
            </a:pPr>
            <a:r>
              <a:rPr lang="ru-RU" sz="1800" i="1" dirty="0" err="1" smtClean="0">
                <a:solidFill>
                  <a:srgbClr val="FFFF00"/>
                </a:solidFill>
              </a:rPr>
              <a:t>Һау булығыҙ, йән һөйгәндәр,</a:t>
            </a:r>
            <a:endParaRPr lang="ru-RU" sz="1800" i="1" dirty="0" smtClean="0">
              <a:solidFill>
                <a:srgbClr val="FFFF00"/>
              </a:solidFill>
            </a:endParaRPr>
          </a:p>
          <a:p>
            <a:pPr>
              <a:buNone/>
            </a:pPr>
            <a:r>
              <a:rPr lang="ru-RU" sz="1800" i="1" dirty="0" smtClean="0">
                <a:solidFill>
                  <a:srgbClr val="FFFF00"/>
                </a:solidFill>
              </a:rPr>
              <a:t>Ил </a:t>
            </a:r>
            <a:r>
              <a:rPr lang="ru-RU" sz="1800" i="1" dirty="0" err="1" smtClean="0">
                <a:solidFill>
                  <a:srgbClr val="FFFF00"/>
                </a:solidFill>
              </a:rPr>
              <a:t>саҡыра изге</a:t>
            </a:r>
            <a:r>
              <a:rPr lang="ru-RU" sz="1800" i="1" dirty="0" smtClean="0">
                <a:solidFill>
                  <a:srgbClr val="FFFF00"/>
                </a:solidFill>
              </a:rPr>
              <a:t> </a:t>
            </a:r>
            <a:r>
              <a:rPr lang="ru-RU" sz="1800" i="1" dirty="0" err="1" smtClean="0">
                <a:solidFill>
                  <a:srgbClr val="FFFF00"/>
                </a:solidFill>
              </a:rPr>
              <a:t>яуға</a:t>
            </a:r>
            <a:r>
              <a:rPr lang="ru-RU" sz="1800" i="1" dirty="0" smtClean="0">
                <a:solidFill>
                  <a:srgbClr val="FFFF00"/>
                </a:solidFill>
              </a:rPr>
              <a:t>,</a:t>
            </a:r>
          </a:p>
          <a:p>
            <a:pPr>
              <a:buNone/>
            </a:pPr>
            <a:r>
              <a:rPr lang="ru-RU" sz="1800" i="1" dirty="0" err="1" smtClean="0">
                <a:solidFill>
                  <a:srgbClr val="FFFF00"/>
                </a:solidFill>
              </a:rPr>
              <a:t>Ҡылыс </a:t>
            </a:r>
            <a:r>
              <a:rPr lang="ru-RU" sz="1800" i="1" dirty="0" smtClean="0">
                <a:solidFill>
                  <a:srgbClr val="FFFF00"/>
                </a:solidFill>
              </a:rPr>
              <a:t>– </a:t>
            </a:r>
            <a:r>
              <a:rPr lang="ru-RU" sz="1800" i="1" dirty="0" err="1" smtClean="0">
                <a:solidFill>
                  <a:srgbClr val="FFFF00"/>
                </a:solidFill>
              </a:rPr>
              <a:t>билдәрҙә.</a:t>
            </a:r>
            <a:endParaRPr lang="ru-RU" sz="1800" i="1" dirty="0" smtClean="0">
              <a:solidFill>
                <a:srgbClr val="FFFF00"/>
              </a:solidFill>
            </a:endParaRPr>
          </a:p>
          <a:p>
            <a:pPr>
              <a:buNone/>
            </a:pPr>
            <a:r>
              <a:rPr lang="ru-RU" sz="1800" i="1" dirty="0" err="1" smtClean="0">
                <a:solidFill>
                  <a:srgbClr val="FFFF00"/>
                </a:solidFill>
              </a:rPr>
              <a:t>Эйәрле ат</a:t>
            </a:r>
            <a:r>
              <a:rPr lang="ru-RU" sz="1800" i="1" dirty="0" smtClean="0">
                <a:solidFill>
                  <a:srgbClr val="FFFF00"/>
                </a:solidFill>
              </a:rPr>
              <a:t> </a:t>
            </a:r>
            <a:r>
              <a:rPr lang="ru-RU" sz="1800" i="1" dirty="0" err="1" smtClean="0">
                <a:solidFill>
                  <a:srgbClr val="FFFF00"/>
                </a:solidFill>
              </a:rPr>
              <a:t>беҙ менгәндәр,</a:t>
            </a:r>
            <a:endParaRPr lang="ru-RU" sz="1800" i="1" dirty="0" smtClean="0">
              <a:solidFill>
                <a:srgbClr val="FFFF00"/>
              </a:solidFill>
            </a:endParaRPr>
          </a:p>
          <a:p>
            <a:pPr>
              <a:buNone/>
            </a:pPr>
            <a:r>
              <a:rPr lang="ru-RU" sz="1800" i="1" dirty="0" err="1" smtClean="0">
                <a:solidFill>
                  <a:srgbClr val="FFFF00"/>
                </a:solidFill>
              </a:rPr>
              <a:t>Һау булығыҙ, йән һөйгәндәр,</a:t>
            </a:r>
            <a:endParaRPr lang="ru-RU" sz="1800" i="1" dirty="0" smtClean="0">
              <a:solidFill>
                <a:srgbClr val="FFFF00"/>
              </a:solidFill>
            </a:endParaRPr>
          </a:p>
          <a:p>
            <a:pPr>
              <a:buNone/>
            </a:pPr>
            <a:r>
              <a:rPr lang="ru-RU" sz="1800" i="1" dirty="0" smtClean="0">
                <a:solidFill>
                  <a:srgbClr val="FFFF00"/>
                </a:solidFill>
              </a:rPr>
              <a:t>Ил </a:t>
            </a:r>
            <a:r>
              <a:rPr lang="ru-RU" sz="1800" i="1" dirty="0" err="1" smtClean="0">
                <a:solidFill>
                  <a:srgbClr val="FFFF00"/>
                </a:solidFill>
              </a:rPr>
              <a:t>саҡыра изге</a:t>
            </a:r>
            <a:r>
              <a:rPr lang="ru-RU" sz="1800" i="1" dirty="0" smtClean="0">
                <a:solidFill>
                  <a:srgbClr val="FFFF00"/>
                </a:solidFill>
              </a:rPr>
              <a:t> </a:t>
            </a:r>
            <a:r>
              <a:rPr lang="ru-RU" sz="1800" i="1" dirty="0" err="1" smtClean="0">
                <a:solidFill>
                  <a:srgbClr val="FFFF00"/>
                </a:solidFill>
              </a:rPr>
              <a:t>яуға</a:t>
            </a:r>
            <a:r>
              <a:rPr lang="ru-RU" sz="1800" i="1" dirty="0" smtClean="0">
                <a:solidFill>
                  <a:srgbClr val="FFFF00"/>
                </a:solidFill>
              </a:rPr>
              <a:t>,</a:t>
            </a:r>
          </a:p>
          <a:p>
            <a:pPr>
              <a:buNone/>
            </a:pPr>
            <a:r>
              <a:rPr lang="ru-RU" sz="1800" i="1" dirty="0" err="1" smtClean="0">
                <a:solidFill>
                  <a:srgbClr val="FFFF00"/>
                </a:solidFill>
              </a:rPr>
              <a:t>Ҡылыс </a:t>
            </a:r>
            <a:r>
              <a:rPr lang="ru-RU" sz="1800" i="1" dirty="0" smtClean="0">
                <a:solidFill>
                  <a:srgbClr val="FFFF00"/>
                </a:solidFill>
              </a:rPr>
              <a:t>– </a:t>
            </a:r>
            <a:r>
              <a:rPr lang="ru-RU" sz="1800" i="1" dirty="0" err="1" smtClean="0">
                <a:solidFill>
                  <a:srgbClr val="FFFF00"/>
                </a:solidFill>
              </a:rPr>
              <a:t>билдәрҙә.</a:t>
            </a:r>
            <a:endParaRPr lang="ru-RU" sz="1800" i="1" dirty="0" smtClean="0">
              <a:solidFill>
                <a:srgbClr val="FFFF00"/>
              </a:solidFill>
            </a:endParaRPr>
          </a:p>
          <a:p>
            <a:pPr>
              <a:buNone/>
            </a:pPr>
            <a:r>
              <a:rPr lang="ru-RU" sz="1800" i="1" dirty="0" err="1" smtClean="0">
                <a:solidFill>
                  <a:srgbClr val="FFFF00"/>
                </a:solidFill>
              </a:rPr>
              <a:t>Бәйге түгел яу</a:t>
            </a:r>
            <a:r>
              <a:rPr lang="ru-RU" sz="1800" i="1" dirty="0" smtClean="0">
                <a:solidFill>
                  <a:srgbClr val="FFFF00"/>
                </a:solidFill>
              </a:rPr>
              <a:t> </a:t>
            </a:r>
            <a:r>
              <a:rPr lang="ru-RU" sz="1800" i="1" dirty="0" err="1" smtClean="0">
                <a:solidFill>
                  <a:srgbClr val="FFFF00"/>
                </a:solidFill>
              </a:rPr>
              <a:t>ҡырҙары,</a:t>
            </a:r>
            <a:endParaRPr lang="ru-RU" sz="1800" i="1" dirty="0" smtClean="0">
              <a:solidFill>
                <a:srgbClr val="FFFF00"/>
              </a:solidFill>
            </a:endParaRPr>
          </a:p>
          <a:p>
            <a:pPr>
              <a:buNone/>
            </a:pPr>
            <a:r>
              <a:rPr lang="ru-RU" sz="1800" i="1" dirty="0" err="1" smtClean="0">
                <a:solidFill>
                  <a:srgbClr val="FFFF00"/>
                </a:solidFill>
              </a:rPr>
              <a:t>Мөмкин булмаҫ ҡайтыуҙары</a:t>
            </a:r>
            <a:endParaRPr lang="ru-RU" sz="1800" i="1" dirty="0" smtClean="0">
              <a:solidFill>
                <a:srgbClr val="FFFF00"/>
              </a:solidFill>
            </a:endParaRPr>
          </a:p>
          <a:p>
            <a:pPr>
              <a:buNone/>
            </a:pPr>
            <a:r>
              <a:rPr lang="ru-RU" sz="1800" i="1" dirty="0" err="1" smtClean="0">
                <a:solidFill>
                  <a:srgbClr val="FFFF00"/>
                </a:solidFill>
              </a:rPr>
              <a:t>бөтәбеҙгә,</a:t>
            </a:r>
            <a:endParaRPr lang="ru-RU" sz="1800" i="1" dirty="0" smtClean="0">
              <a:solidFill>
                <a:srgbClr val="FFFF00"/>
              </a:solidFill>
            </a:endParaRPr>
          </a:p>
          <a:p>
            <a:pPr>
              <a:buNone/>
            </a:pPr>
            <a:r>
              <a:rPr lang="ru-RU" sz="1800" i="1" dirty="0" err="1" smtClean="0">
                <a:solidFill>
                  <a:srgbClr val="FFFF00"/>
                </a:solidFill>
              </a:rPr>
              <a:t>Бәлки, кире</a:t>
            </a:r>
            <a:r>
              <a:rPr lang="ru-RU" sz="1800" i="1" dirty="0" smtClean="0">
                <a:solidFill>
                  <a:srgbClr val="FFFF00"/>
                </a:solidFill>
              </a:rPr>
              <a:t> </a:t>
            </a:r>
            <a:r>
              <a:rPr lang="ru-RU" sz="1800" i="1" dirty="0" err="1" smtClean="0">
                <a:solidFill>
                  <a:srgbClr val="FFFF00"/>
                </a:solidFill>
              </a:rPr>
              <a:t>тыуған илдәргә…</a:t>
            </a:r>
            <a:endParaRPr lang="ru-RU" sz="1800" i="1" dirty="0" smtClean="0">
              <a:solidFill>
                <a:srgbClr val="FFFF00"/>
              </a:solidFill>
            </a:endParaRPr>
          </a:p>
          <a:p>
            <a:pPr>
              <a:buNone/>
            </a:pPr>
            <a:r>
              <a:rPr lang="ru-RU" sz="1800" b="1" i="1" dirty="0" smtClean="0">
                <a:solidFill>
                  <a:srgbClr val="FFFF00"/>
                </a:solidFill>
              </a:rPr>
              <a:t>                               </a:t>
            </a:r>
            <a:r>
              <a:rPr lang="ru-RU" sz="1800" i="1" dirty="0" err="1" smtClean="0">
                <a:solidFill>
                  <a:srgbClr val="FFFF00"/>
                </a:solidFill>
              </a:rPr>
              <a:t>Назар</a:t>
            </a:r>
            <a:r>
              <a:rPr lang="ru-RU" sz="1800" i="1" dirty="0" smtClean="0">
                <a:solidFill>
                  <a:srgbClr val="FFFF00"/>
                </a:solidFill>
              </a:rPr>
              <a:t> </a:t>
            </a:r>
            <a:r>
              <a:rPr lang="ru-RU" sz="1800" i="1" dirty="0" err="1" smtClean="0">
                <a:solidFill>
                  <a:srgbClr val="FFFF00"/>
                </a:solidFill>
              </a:rPr>
              <a:t>Наджми</a:t>
            </a:r>
            <a:endParaRPr lang="ru-RU" sz="1800" i="1" dirty="0" smtClean="0">
              <a:solidFill>
                <a:srgbClr val="FFFF00"/>
              </a:solidFill>
            </a:endParaRPr>
          </a:p>
        </p:txBody>
      </p:sp>
      <p:pic>
        <p:nvPicPr>
          <p:cNvPr id="8" name="Гараев Филюс - Батыр ар йыры_(Inkompmusic.ru).mp3">
            <a:hlinkClick r:id="" action="ppaction://media"/>
          </p:cNvPr>
          <p:cNvPicPr>
            <a:picLocks noGrp="1" noRot="1" noChangeAspect="1"/>
          </p:cNvPicPr>
          <p:nvPr>
            <p:ph sz="half" idx="4294967295"/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6715140" y="785794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37378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646</TotalTime>
  <Words>519</Words>
  <Application>Microsoft Office PowerPoint</Application>
  <PresentationFormat>Экран (4:3)</PresentationFormat>
  <Paragraphs>52</Paragraphs>
  <Slides>7</Slides>
  <Notes>1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Апекс</vt:lpstr>
      <vt:lpstr>МИНИСТЕРСТВО КУЛЬТУРЫ рб  ГБУКИ Национальный литературный музей рб</vt:lpstr>
      <vt:lpstr>Поэт-фронтовик Назар Наджми (1918 — 1999)</vt:lpstr>
      <vt:lpstr>Биография</vt:lpstr>
      <vt:lpstr>Творчество Назара Наджми</vt:lpstr>
      <vt:lpstr>Участник Великой Отечественной войны</vt:lpstr>
      <vt:lpstr>Награды Назара Наджми</vt:lpstr>
      <vt:lpstr>Военные песни споём вместе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МИНИСТЕРСТВО КУЛЬТУРЫ рб  ГБУКИ Национальный литературный музей рб</dc:title>
  <cp:lastModifiedBy>user</cp:lastModifiedBy>
  <cp:revision>50</cp:revision>
  <dcterms:modified xsi:type="dcterms:W3CDTF">2020-04-08T15:13:01Z</dcterms:modified>
</cp:coreProperties>
</file>