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29.04.2020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928670"/>
            <a:ext cx="8229600" cy="714380"/>
          </a:xfrm>
        </p:spPr>
        <p:txBody>
          <a:bodyPr>
            <a:noAutofit/>
          </a:bodyPr>
          <a:lstStyle/>
          <a:p>
            <a:r>
              <a:rPr lang="ru-RU" sz="1400" dirty="0" smtClean="0">
                <a:solidFill>
                  <a:schemeClr val="tx2"/>
                </a:solidFill>
                <a:effectLst/>
                <a:latin typeface="Times New Roman" pitchFamily="18" charset="0"/>
                <a:cs typeface="Times New Roman" pitchFamily="18" charset="0"/>
              </a:rPr>
              <a:t>МИНИСТЕРСТВО КУЛЬТУРЫ </a:t>
            </a:r>
            <a:r>
              <a:rPr lang="ru-RU" sz="1400" dirty="0" err="1" smtClean="0">
                <a:solidFill>
                  <a:schemeClr val="tx2"/>
                </a:solidFill>
                <a:effectLst/>
                <a:latin typeface="Times New Roman" pitchFamily="18" charset="0"/>
                <a:cs typeface="Times New Roman" pitchFamily="18" charset="0"/>
              </a:rPr>
              <a:t>рб</a:t>
            </a:r>
            <a:r>
              <a:rPr lang="ru-RU" sz="1400" dirty="0" smtClean="0">
                <a:solidFill>
                  <a:schemeClr val="tx2"/>
                </a:solidFill>
                <a:effectLst/>
                <a:latin typeface="Times New Roman" pitchFamily="18" charset="0"/>
                <a:cs typeface="Times New Roman" pitchFamily="18" charset="0"/>
              </a:rPr>
              <a:t/>
            </a:r>
            <a:br>
              <a:rPr lang="ru-RU" sz="1400" dirty="0" smtClean="0">
                <a:solidFill>
                  <a:schemeClr val="tx2"/>
                </a:solidFill>
                <a:effectLst/>
                <a:latin typeface="Times New Roman" pitchFamily="18" charset="0"/>
                <a:cs typeface="Times New Roman" pitchFamily="18" charset="0"/>
              </a:rPr>
            </a:br>
            <a:r>
              <a:rPr lang="ru-RU" sz="1400" dirty="0" smtClean="0">
                <a:solidFill>
                  <a:schemeClr val="tx2"/>
                </a:solidFill>
                <a:effectLst/>
                <a:latin typeface="Times New Roman" pitchFamily="18" charset="0"/>
                <a:cs typeface="Times New Roman" pitchFamily="18" charset="0"/>
              </a:rPr>
              <a:t/>
            </a:r>
            <a:br>
              <a:rPr lang="ru-RU" sz="1400" dirty="0" smtClean="0">
                <a:solidFill>
                  <a:schemeClr val="tx2"/>
                </a:solidFill>
                <a:effectLst/>
                <a:latin typeface="Times New Roman" pitchFamily="18" charset="0"/>
                <a:cs typeface="Times New Roman" pitchFamily="18" charset="0"/>
              </a:rPr>
            </a:br>
            <a:r>
              <a:rPr lang="ru-RU" sz="1400" dirty="0" smtClean="0">
                <a:solidFill>
                  <a:schemeClr val="tx2"/>
                </a:solidFill>
                <a:effectLst/>
                <a:latin typeface="Times New Roman" pitchFamily="18" charset="0"/>
                <a:cs typeface="Times New Roman" pitchFamily="18" charset="0"/>
              </a:rPr>
              <a:t>ГБУКИ Национальный литературный музей </a:t>
            </a:r>
            <a:r>
              <a:rPr lang="ru-RU" sz="1400" dirty="0" err="1" smtClean="0">
                <a:solidFill>
                  <a:schemeClr val="tx2"/>
                </a:solidFill>
                <a:effectLst/>
                <a:latin typeface="Times New Roman" pitchFamily="18" charset="0"/>
                <a:cs typeface="Times New Roman" pitchFamily="18" charset="0"/>
              </a:rPr>
              <a:t>рб</a:t>
            </a:r>
            <a:endParaRPr lang="ru-RU" sz="1400" dirty="0">
              <a:effectLst/>
            </a:endParaRPr>
          </a:p>
        </p:txBody>
      </p:sp>
      <p:sp>
        <p:nvSpPr>
          <p:cNvPr id="3" name="Подзаголовок 2"/>
          <p:cNvSpPr>
            <a:spLocks noGrp="1"/>
          </p:cNvSpPr>
          <p:nvPr>
            <p:ph type="subTitle" idx="1"/>
          </p:nvPr>
        </p:nvSpPr>
        <p:spPr>
          <a:xfrm>
            <a:off x="1371600" y="2643182"/>
            <a:ext cx="6400800" cy="2786082"/>
          </a:xfrm>
        </p:spPr>
        <p:txBody>
          <a:bodyPr>
            <a:normAutofit/>
          </a:bodyPr>
          <a:lstStyle/>
          <a:p>
            <a:r>
              <a:rPr lang="ru-RU" dirty="0" smtClean="0">
                <a:solidFill>
                  <a:schemeClr val="tx2"/>
                </a:solidFill>
                <a:latin typeface="Times New Roman" pitchFamily="18" charset="0"/>
                <a:cs typeface="Times New Roman" pitchFamily="18" charset="0"/>
              </a:rPr>
              <a:t>Музейный урок </a:t>
            </a:r>
          </a:p>
          <a:p>
            <a:r>
              <a:rPr lang="ru-RU" dirty="0" smtClean="0">
                <a:solidFill>
                  <a:schemeClr val="tx2"/>
                </a:solidFill>
                <a:latin typeface="Times New Roman" pitchFamily="18" charset="0"/>
                <a:cs typeface="Times New Roman" pitchFamily="18" charset="0"/>
              </a:rPr>
              <a:t>«Писатели-фронтовики Великой Отечественной войны», </a:t>
            </a:r>
          </a:p>
          <a:p>
            <a:r>
              <a:rPr lang="ru-RU" dirty="0" smtClean="0">
                <a:solidFill>
                  <a:schemeClr val="tx2"/>
                </a:solidFill>
                <a:latin typeface="Times New Roman" pitchFamily="18" charset="0"/>
                <a:cs typeface="Times New Roman" pitchFamily="18" charset="0"/>
              </a:rPr>
              <a:t>посвященный 75-й годовщине Победы в ВОВ</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effectLst/>
                <a:latin typeface="Times New Roman" pitchFamily="18" charset="0"/>
                <a:cs typeface="Times New Roman" pitchFamily="18" charset="0"/>
              </a:rPr>
              <a:t>Поэт-фронтовик </a:t>
            </a:r>
            <a:r>
              <a:rPr lang="ru-RU" sz="2400" dirty="0" err="1" smtClean="0">
                <a:solidFill>
                  <a:schemeClr val="tx1"/>
                </a:solidFill>
                <a:effectLst/>
                <a:latin typeface="Times New Roman" pitchFamily="18" charset="0"/>
                <a:cs typeface="Times New Roman" pitchFamily="18" charset="0"/>
              </a:rPr>
              <a:t>Мустай</a:t>
            </a:r>
            <a:r>
              <a:rPr lang="ru-RU" sz="2400" dirty="0" smtClean="0">
                <a:solidFill>
                  <a:schemeClr val="tx1"/>
                </a:solidFill>
                <a:effectLst/>
                <a:latin typeface="Times New Roman" pitchFamily="18" charset="0"/>
                <a:cs typeface="Times New Roman" pitchFamily="18" charset="0"/>
              </a:rPr>
              <a:t> Карим (1919-2005)</a:t>
            </a:r>
            <a:endParaRPr lang="ru-RU" sz="2400" dirty="0">
              <a:solidFill>
                <a:schemeClr val="tx1"/>
              </a:solidFill>
            </a:endParaRPr>
          </a:p>
        </p:txBody>
      </p:sp>
      <p:sp>
        <p:nvSpPr>
          <p:cNvPr id="4" name="Содержимое 3"/>
          <p:cNvSpPr>
            <a:spLocks noGrp="1"/>
          </p:cNvSpPr>
          <p:nvPr>
            <p:ph sz="half" idx="1"/>
          </p:nvPr>
        </p:nvSpPr>
        <p:spPr>
          <a:xfrm>
            <a:off x="500034" y="1600200"/>
            <a:ext cx="4214842" cy="4525963"/>
          </a:xfrm>
        </p:spPr>
        <p:txBody>
          <a:bodyPr>
            <a:noAutofit/>
          </a:bodyPr>
          <a:lstStyle/>
          <a:p>
            <a:pPr algn="just">
              <a:buNone/>
            </a:pPr>
            <a:r>
              <a:rPr lang="ru-RU" sz="1800" b="1" dirty="0" smtClean="0">
                <a:latin typeface="Times New Roman" pitchFamily="18" charset="0"/>
                <a:cs typeface="Times New Roman" pitchFamily="18" charset="0"/>
              </a:rPr>
              <a:t>       Я ухожу на фронт, товарищи!</a:t>
            </a:r>
            <a:r>
              <a:rPr lang="ru-RU" sz="1800" dirty="0" smtClean="0">
                <a:latin typeface="Times New Roman" pitchFamily="18" charset="0"/>
                <a:cs typeface="Times New Roman" pitchFamily="18" charset="0"/>
              </a:rPr>
              <a:t> 	</a:t>
            </a:r>
          </a:p>
          <a:p>
            <a:pPr algn="just">
              <a:buNone/>
            </a:pPr>
            <a:r>
              <a:rPr lang="ru-RU" sz="1800" dirty="0" smtClean="0">
                <a:latin typeface="Times New Roman" pitchFamily="18" charset="0"/>
                <a:cs typeface="Times New Roman" pitchFamily="18" charset="0"/>
              </a:rPr>
              <a:t>   «…Я ухожу, товарищи на фронт.</a:t>
            </a:r>
          </a:p>
          <a:p>
            <a:pPr algn="just">
              <a:buNone/>
            </a:pPr>
            <a:r>
              <a:rPr lang="ru-RU" sz="1800" dirty="0" smtClean="0">
                <a:latin typeface="Times New Roman" pitchFamily="18" charset="0"/>
                <a:cs typeface="Times New Roman" pitchFamily="18" charset="0"/>
              </a:rPr>
              <a:t>  Чтоб стариков текла спокойно старость</a:t>
            </a:r>
          </a:p>
          <a:p>
            <a:pPr algn="just">
              <a:buNone/>
            </a:pPr>
            <a:r>
              <a:rPr lang="ru-RU" sz="1800" dirty="0" smtClean="0">
                <a:latin typeface="Times New Roman" pitchFamily="18" charset="0"/>
                <a:cs typeface="Times New Roman" pitchFamily="18" charset="0"/>
              </a:rPr>
              <a:t>  Чтоб нашим девушкам краса осталась,</a:t>
            </a:r>
          </a:p>
          <a:p>
            <a:pPr algn="just">
              <a:buNone/>
            </a:pPr>
            <a:r>
              <a:rPr lang="ru-RU" sz="1800" dirty="0" smtClean="0">
                <a:latin typeface="Times New Roman" pitchFamily="18" charset="0"/>
                <a:cs typeface="Times New Roman" pitchFamily="18" charset="0"/>
              </a:rPr>
              <a:t>  Чтоб наш Урал всегда стоял могучий,</a:t>
            </a:r>
          </a:p>
          <a:p>
            <a:pPr algn="just">
              <a:buNone/>
            </a:pPr>
            <a:r>
              <a:rPr lang="ru-RU" sz="1800" dirty="0" smtClean="0">
                <a:latin typeface="Times New Roman" pitchFamily="18" charset="0"/>
                <a:cs typeface="Times New Roman" pitchFamily="18" charset="0"/>
              </a:rPr>
              <a:t>  Чтобы над Белой не сгущались тучи.</a:t>
            </a:r>
          </a:p>
          <a:p>
            <a:pPr algn="just">
              <a:buNone/>
            </a:pPr>
            <a:r>
              <a:rPr lang="ru-RU" sz="1800" dirty="0" smtClean="0">
                <a:latin typeface="Times New Roman" pitchFamily="18" charset="0"/>
                <a:cs typeface="Times New Roman" pitchFamily="18" charset="0"/>
              </a:rPr>
              <a:t>  Товарищи, я ухожу на фронт</a:t>
            </a:r>
          </a:p>
          <a:p>
            <a:pPr algn="just">
              <a:buNone/>
            </a:pPr>
            <a:r>
              <a:rPr lang="ru-RU" sz="1800" dirty="0" smtClean="0">
                <a:latin typeface="Times New Roman" pitchFamily="18" charset="0"/>
                <a:cs typeface="Times New Roman" pitchFamily="18" charset="0"/>
              </a:rPr>
              <a:t>  За ту весну, что навсегда настанет,</a:t>
            </a:r>
          </a:p>
          <a:p>
            <a:pPr algn="just">
              <a:buNone/>
            </a:pPr>
            <a:r>
              <a:rPr lang="ru-RU" sz="1800" dirty="0" smtClean="0">
                <a:latin typeface="Times New Roman" pitchFamily="18" charset="0"/>
                <a:cs typeface="Times New Roman" pitchFamily="18" charset="0"/>
              </a:rPr>
              <a:t>  За светлый сад, которым край наш станет,</a:t>
            </a:r>
          </a:p>
          <a:p>
            <a:pPr algn="just">
              <a:buNone/>
            </a:pPr>
            <a:r>
              <a:rPr lang="ru-RU" sz="1800" dirty="0" smtClean="0">
                <a:latin typeface="Times New Roman" pitchFamily="18" charset="0"/>
                <a:cs typeface="Times New Roman" pitchFamily="18" charset="0"/>
              </a:rPr>
              <a:t>  За маленького сына моего</a:t>
            </a:r>
          </a:p>
          <a:p>
            <a:pPr algn="just">
              <a:buNone/>
            </a:pPr>
            <a:r>
              <a:rPr lang="ru-RU" sz="1800" dirty="0" smtClean="0">
                <a:latin typeface="Times New Roman" pitchFamily="18" charset="0"/>
                <a:cs typeface="Times New Roman" pitchFamily="18" charset="0"/>
              </a:rPr>
              <a:t>  И родины любимой торжество».</a:t>
            </a:r>
          </a:p>
          <a:p>
            <a:pPr algn="just">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Мустай</a:t>
            </a:r>
            <a:r>
              <a:rPr lang="ru-RU" sz="1800" dirty="0" smtClean="0">
                <a:latin typeface="Times New Roman" pitchFamily="18" charset="0"/>
                <a:cs typeface="Times New Roman" pitchFamily="18" charset="0"/>
              </a:rPr>
              <a:t> Карим</a:t>
            </a:r>
          </a:p>
          <a:p>
            <a:endParaRPr lang="ru-RU" sz="1800" dirty="0"/>
          </a:p>
        </p:txBody>
      </p:sp>
      <p:pic>
        <p:nvPicPr>
          <p:cNvPr id="6" name="Содержимое 35" descr="s1200.jpg"/>
          <p:cNvPicPr>
            <a:picLocks noGrp="1" noChangeAspect="1"/>
          </p:cNvPicPr>
          <p:nvPr>
            <p:ph sz="half" idx="2"/>
          </p:nvPr>
        </p:nvPicPr>
        <p:blipFill>
          <a:blip r:embed="rId2"/>
          <a:stretch>
            <a:fillRect/>
          </a:stretch>
        </p:blipFill>
        <p:spPr>
          <a:xfrm>
            <a:off x="5143504" y="1500174"/>
            <a:ext cx="3247920"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effectLst/>
                <a:latin typeface="Times New Roman" pitchFamily="18" charset="0"/>
                <a:cs typeface="Times New Roman" pitchFamily="18" charset="0"/>
              </a:rPr>
              <a:t>Биография</a:t>
            </a:r>
            <a:endParaRPr lang="ru-RU" sz="2400" dirty="0">
              <a:solidFill>
                <a:schemeClr val="tx1"/>
              </a:solidFill>
            </a:endParaRPr>
          </a:p>
        </p:txBody>
      </p:sp>
      <p:sp>
        <p:nvSpPr>
          <p:cNvPr id="3" name="Содержимое 2"/>
          <p:cNvSpPr>
            <a:spLocks noGrp="1"/>
          </p:cNvSpPr>
          <p:nvPr>
            <p:ph idx="1"/>
          </p:nvPr>
        </p:nvSpPr>
        <p:spPr>
          <a:xfrm>
            <a:off x="642910" y="1428736"/>
            <a:ext cx="8043890" cy="4429156"/>
          </a:xfrm>
        </p:spPr>
        <p:txBody>
          <a:bodyPr>
            <a:normAutofit/>
          </a:bodyPr>
          <a:lstStyle/>
          <a:p>
            <a:pPr algn="just">
              <a:buNone/>
            </a:pPr>
            <a:r>
              <a:rPr lang="ru-RU" sz="1800" dirty="0" smtClean="0">
                <a:cs typeface="Times New Roman" pitchFamily="18" charset="0"/>
              </a:rPr>
              <a:t>Родился 20 октября 1919 года в деревне </a:t>
            </a:r>
            <a:r>
              <a:rPr lang="ru-RU" sz="1800" dirty="0" err="1" smtClean="0">
                <a:cs typeface="Times New Roman" pitchFamily="18" charset="0"/>
              </a:rPr>
              <a:t>Кляшево</a:t>
            </a:r>
            <a:r>
              <a:rPr lang="ru-RU" sz="1800" dirty="0" smtClean="0">
                <a:cs typeface="Times New Roman" pitchFamily="18" charset="0"/>
              </a:rPr>
              <a:t> </a:t>
            </a:r>
            <a:r>
              <a:rPr lang="ru-RU" sz="1800" dirty="0" err="1" smtClean="0">
                <a:cs typeface="Times New Roman" pitchFamily="18" charset="0"/>
              </a:rPr>
              <a:t>Чишминского</a:t>
            </a:r>
            <a:r>
              <a:rPr lang="ru-RU" sz="1800" dirty="0" smtClean="0">
                <a:cs typeface="Times New Roman" pitchFamily="18" charset="0"/>
              </a:rPr>
              <a:t> района</a:t>
            </a:r>
          </a:p>
          <a:p>
            <a:pPr algn="just">
              <a:buNone/>
            </a:pPr>
            <a:r>
              <a:rPr lang="ru-RU" sz="1800" dirty="0" smtClean="0">
                <a:cs typeface="Times New Roman" pitchFamily="18" charset="0"/>
              </a:rPr>
              <a:t>Республики Башкортостан. </a:t>
            </a:r>
          </a:p>
          <a:p>
            <a:pPr algn="just">
              <a:buNone/>
            </a:pPr>
            <a:r>
              <a:rPr lang="ru-RU" sz="1800" dirty="0" smtClean="0">
                <a:cs typeface="Times New Roman" pitchFamily="18" charset="0"/>
              </a:rPr>
              <a:t>В 1941 году окончил Башкирский государственный педагогический </a:t>
            </a:r>
          </a:p>
          <a:p>
            <a:pPr algn="just">
              <a:buNone/>
            </a:pPr>
            <a:r>
              <a:rPr lang="ru-RU" sz="1800" dirty="0" smtClean="0">
                <a:cs typeface="Times New Roman" pitchFamily="18" charset="0"/>
              </a:rPr>
              <a:t>институт имени К. А. Тимирязева, факультет языка и литературы, </a:t>
            </a:r>
          </a:p>
          <a:p>
            <a:pPr algn="just">
              <a:buNone/>
            </a:pPr>
            <a:r>
              <a:rPr lang="ru-RU" sz="1800" dirty="0" smtClean="0">
                <a:cs typeface="Times New Roman" pitchFamily="18" charset="0"/>
              </a:rPr>
              <a:t>получив квалификацию «учитель».</a:t>
            </a:r>
          </a:p>
          <a:p>
            <a:pPr algn="just">
              <a:buNone/>
            </a:pPr>
            <a:r>
              <a:rPr lang="ru-RU" sz="1800" dirty="0" smtClean="0">
                <a:cs typeface="Times New Roman" pitchFamily="18" charset="0"/>
              </a:rPr>
              <a:t>В 1938-1939 годах он работал в журнале "Пионер", а в 1939-1941 годах</a:t>
            </a:r>
          </a:p>
          <a:p>
            <a:pPr algn="just">
              <a:buNone/>
            </a:pPr>
            <a:r>
              <a:rPr lang="ru-RU" sz="1800" dirty="0" smtClean="0">
                <a:cs typeface="Times New Roman" pitchFamily="18" charset="0"/>
              </a:rPr>
              <a:t>был консультантом Союза писателей Башкирии.</a:t>
            </a:r>
          </a:p>
          <a:p>
            <a:pPr algn="just">
              <a:buNone/>
            </a:pPr>
            <a:r>
              <a:rPr lang="ru-RU" sz="1800" dirty="0" smtClean="0">
                <a:cs typeface="Times New Roman" pitchFamily="18" charset="0"/>
              </a:rPr>
              <a:t>После окончания института призван в ряды Красной Армии и был </a:t>
            </a:r>
          </a:p>
          <a:p>
            <a:pPr algn="just">
              <a:buNone/>
            </a:pPr>
            <a:r>
              <a:rPr lang="ru-RU" sz="1800" dirty="0" smtClean="0">
                <a:cs typeface="Times New Roman" pitchFamily="18" charset="0"/>
              </a:rPr>
              <a:t>направлен в Муромское училище связи.</a:t>
            </a:r>
            <a:r>
              <a:rPr lang="ru-RU" sz="1800" dirty="0" smtClean="0"/>
              <a:t> </a:t>
            </a:r>
          </a:p>
          <a:p>
            <a:pPr algn="just">
              <a:buNone/>
            </a:pPr>
            <a:r>
              <a:rPr lang="ru-RU" sz="1800" dirty="0" smtClean="0"/>
              <a:t>С 1951 по 1962 год </a:t>
            </a:r>
            <a:r>
              <a:rPr lang="ru-RU" sz="1800" dirty="0" err="1" smtClean="0"/>
              <a:t>Мустай</a:t>
            </a:r>
            <a:r>
              <a:rPr lang="ru-RU" sz="1800" dirty="0" smtClean="0"/>
              <a:t> Карим являлся председателем правления СП</a:t>
            </a:r>
          </a:p>
          <a:p>
            <a:pPr algn="just">
              <a:buNone/>
            </a:pPr>
            <a:r>
              <a:rPr lang="ru-RU" sz="1800" dirty="0" smtClean="0"/>
              <a:t>БАССР.</a:t>
            </a:r>
          </a:p>
          <a:p>
            <a:pPr algn="just">
              <a:buNone/>
            </a:pPr>
            <a:r>
              <a:rPr lang="ru-RU" sz="1800" dirty="0" smtClean="0"/>
              <a:t>С 1962 по 1984 год — секретарём правления СП РСФСР.</a:t>
            </a:r>
            <a:endParaRPr lang="ru-RU" sz="1800" dirty="0" smtClean="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889844"/>
            <a:ext cx="7643866" cy="3139321"/>
          </a:xfrm>
          <a:prstGeom prst="rect">
            <a:avLst/>
          </a:prstGeom>
        </p:spPr>
        <p:txBody>
          <a:bodyPr wrap="square">
            <a:spAutoFit/>
          </a:bodyPr>
          <a:lstStyle/>
          <a:p>
            <a:pPr algn="just"/>
            <a:r>
              <a:rPr lang="ru-RU" dirty="0" smtClean="0">
                <a:latin typeface="Times New Roman" pitchFamily="18" charset="0"/>
                <a:cs typeface="Times New Roman" pitchFamily="18" charset="0"/>
              </a:rPr>
              <a:t>С 1955-го по 1980 был депутатом Верховного Совета РСФСР 4—11 созывов, заместителем председателя Президиума ВC РСФСР, заместителем председателя Верховного Совета РСФСР, депутатом БАССР, многие годы являлся председателем Башкирского комитета защиты мира, членом комитета по Ленинским и Государственным премиям при Совете Министров СССР, членом Президентского совета Республики Башкортостан. </a:t>
            </a:r>
          </a:p>
          <a:p>
            <a:pPr algn="just"/>
            <a:r>
              <a:rPr lang="ru-RU" dirty="0" smtClean="0">
                <a:latin typeface="Times New Roman" pitchFamily="18" charset="0"/>
                <a:cs typeface="Times New Roman" pitchFamily="18" charset="0"/>
              </a:rPr>
              <a:t>Народный поэт Башкирской АССР </a:t>
            </a:r>
            <a:r>
              <a:rPr lang="ru-RU" dirty="0" err="1" smtClean="0">
                <a:latin typeface="Times New Roman" pitchFamily="18" charset="0"/>
                <a:cs typeface="Times New Roman" pitchFamily="18" charset="0"/>
              </a:rPr>
              <a:t>Мустай</a:t>
            </a:r>
            <a:r>
              <a:rPr lang="ru-RU" dirty="0" smtClean="0">
                <a:latin typeface="Times New Roman" pitchFamily="18" charset="0"/>
                <a:cs typeface="Times New Roman" pitchFamily="18" charset="0"/>
              </a:rPr>
              <a:t> Карим скончался после двух инфарктов 21 сентября 2005 года находясь в республиканском кардиологическом диспансере Уфы. Похоронен на Мусульманском кладбище в Уфе.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effectLst/>
                <a:latin typeface="+mn-lt"/>
              </a:rPr>
              <a:t>Творчество </a:t>
            </a:r>
            <a:r>
              <a:rPr lang="ru-RU" sz="2400" dirty="0" err="1" smtClean="0">
                <a:solidFill>
                  <a:schemeClr val="tx1"/>
                </a:solidFill>
                <a:effectLst/>
                <a:latin typeface="+mn-lt"/>
              </a:rPr>
              <a:t>Мустая</a:t>
            </a:r>
            <a:r>
              <a:rPr lang="ru-RU" sz="2400" dirty="0" smtClean="0">
                <a:solidFill>
                  <a:schemeClr val="tx1"/>
                </a:solidFill>
                <a:effectLst/>
                <a:latin typeface="+mn-lt"/>
              </a:rPr>
              <a:t> </a:t>
            </a:r>
            <a:r>
              <a:rPr lang="ru-RU" sz="2400" dirty="0" err="1" smtClean="0">
                <a:solidFill>
                  <a:schemeClr val="tx1"/>
                </a:solidFill>
                <a:effectLst/>
                <a:latin typeface="+mn-lt"/>
              </a:rPr>
              <a:t>Карима</a:t>
            </a:r>
            <a:endParaRPr lang="ru-RU" sz="2400" dirty="0">
              <a:solidFill>
                <a:schemeClr val="tx1"/>
              </a:solidFill>
              <a:latin typeface="+mn-lt"/>
            </a:endParaRPr>
          </a:p>
        </p:txBody>
      </p:sp>
      <p:sp>
        <p:nvSpPr>
          <p:cNvPr id="3" name="Содержимое 2"/>
          <p:cNvSpPr>
            <a:spLocks noGrp="1"/>
          </p:cNvSpPr>
          <p:nvPr>
            <p:ph idx="1"/>
          </p:nvPr>
        </p:nvSpPr>
        <p:spPr>
          <a:xfrm>
            <a:off x="571472" y="1428736"/>
            <a:ext cx="8001056" cy="4880624"/>
          </a:xfrm>
        </p:spPr>
        <p:txBody>
          <a:bodyPr>
            <a:noAutofit/>
          </a:bodyPr>
          <a:lstStyle/>
          <a:p>
            <a:pPr algn="just">
              <a:buNone/>
            </a:pPr>
            <a:r>
              <a:rPr lang="ru-RU" sz="1800" dirty="0" err="1" smtClean="0"/>
              <a:t>Мустай</a:t>
            </a:r>
            <a:r>
              <a:rPr lang="ru-RU" sz="1800" dirty="0" smtClean="0"/>
              <a:t> Карим начал писать в середине 1930-х годов. В 1938 году вышла </a:t>
            </a:r>
            <a:r>
              <a:rPr lang="ru-RU" sz="1800" dirty="0" smtClean="0"/>
              <a:t>в </a:t>
            </a:r>
          </a:p>
          <a:p>
            <a:pPr algn="just">
              <a:buNone/>
            </a:pPr>
            <a:r>
              <a:rPr lang="ru-RU" sz="1800" dirty="0" smtClean="0"/>
              <a:t>Свет его </a:t>
            </a:r>
            <a:r>
              <a:rPr lang="ru-RU" sz="1800" dirty="0" smtClean="0"/>
              <a:t>первая книга стихов «Отряд тронулся» (</a:t>
            </a:r>
            <a:r>
              <a:rPr lang="ru-RU" sz="1800" i="1" dirty="0" smtClean="0"/>
              <a:t>Отряд </a:t>
            </a:r>
            <a:r>
              <a:rPr lang="ru-RU" sz="1800" i="1" dirty="0" err="1" smtClean="0"/>
              <a:t>ҡуҙғалды</a:t>
            </a:r>
            <a:r>
              <a:rPr lang="ru-RU" sz="1800" dirty="0" smtClean="0"/>
              <a:t>), в 1941 </a:t>
            </a:r>
            <a:endParaRPr lang="ru-RU" sz="1800" dirty="0" smtClean="0"/>
          </a:p>
          <a:p>
            <a:pPr algn="just">
              <a:buNone/>
            </a:pPr>
            <a:r>
              <a:rPr lang="ru-RU" sz="1800" dirty="0" smtClean="0"/>
              <a:t>году </a:t>
            </a:r>
            <a:r>
              <a:rPr lang="ru-RU" sz="1800" dirty="0" smtClean="0"/>
              <a:t>— </a:t>
            </a:r>
            <a:r>
              <a:rPr lang="ru-RU" sz="1800" dirty="0" smtClean="0"/>
              <a:t>вторая </a:t>
            </a:r>
            <a:r>
              <a:rPr lang="ru-RU" sz="1800" dirty="0" smtClean="0"/>
              <a:t>«Весенние голоса» (</a:t>
            </a:r>
            <a:r>
              <a:rPr lang="ru-RU" sz="1800" i="1" dirty="0" err="1" smtClean="0"/>
              <a:t>Яҙғы тауыштар</a:t>
            </a:r>
            <a:r>
              <a:rPr lang="ru-RU" sz="1800" dirty="0" smtClean="0"/>
              <a:t>). </a:t>
            </a:r>
            <a:r>
              <a:rPr lang="ru-RU" sz="1800" dirty="0" smtClean="0">
                <a:cs typeface="Times New Roman" pitchFamily="18" charset="0"/>
              </a:rPr>
              <a:t>С </a:t>
            </a:r>
            <a:r>
              <a:rPr lang="ru-RU" sz="1800" dirty="0" smtClean="0">
                <a:cs typeface="Times New Roman" pitchFamily="18" charset="0"/>
              </a:rPr>
              <a:t>тех пор им было </a:t>
            </a:r>
            <a:endParaRPr lang="ru-RU" sz="1800" dirty="0" smtClean="0">
              <a:cs typeface="Times New Roman" pitchFamily="18" charset="0"/>
            </a:endParaRPr>
          </a:p>
          <a:p>
            <a:pPr algn="just">
              <a:buNone/>
            </a:pPr>
            <a:r>
              <a:rPr lang="ru-RU" sz="1800" dirty="0" smtClean="0">
                <a:cs typeface="Times New Roman" pitchFamily="18" charset="0"/>
              </a:rPr>
              <a:t>Опубликовано более </a:t>
            </a:r>
            <a:r>
              <a:rPr lang="ru-RU" sz="1800" dirty="0" smtClean="0">
                <a:cs typeface="Times New Roman" pitchFamily="18" charset="0"/>
              </a:rPr>
              <a:t>100 поэтических и прозаических </a:t>
            </a:r>
            <a:r>
              <a:rPr lang="ru-RU" sz="1800" dirty="0" smtClean="0">
                <a:cs typeface="Times New Roman" pitchFamily="18" charset="0"/>
              </a:rPr>
              <a:t>сборников</a:t>
            </a:r>
            <a:r>
              <a:rPr lang="ru-RU" sz="1800" dirty="0" smtClean="0">
                <a:cs typeface="Times New Roman" pitchFamily="18" charset="0"/>
              </a:rPr>
              <a:t>, свыше 10 </a:t>
            </a:r>
            <a:endParaRPr lang="ru-RU" sz="1800" dirty="0" smtClean="0">
              <a:cs typeface="Times New Roman" pitchFamily="18" charset="0"/>
            </a:endParaRPr>
          </a:p>
          <a:p>
            <a:pPr algn="just">
              <a:buNone/>
            </a:pPr>
            <a:r>
              <a:rPr lang="ru-RU" sz="1800" dirty="0" smtClean="0">
                <a:cs typeface="Times New Roman" pitchFamily="18" charset="0"/>
              </a:rPr>
              <a:t>д</a:t>
            </a:r>
            <a:r>
              <a:rPr lang="ru-RU" sz="1800" dirty="0" smtClean="0">
                <a:cs typeface="Times New Roman" pitchFamily="18" charset="0"/>
              </a:rPr>
              <a:t>раматических </a:t>
            </a:r>
            <a:r>
              <a:rPr lang="ru-RU" sz="1800" dirty="0" smtClean="0">
                <a:cs typeface="Times New Roman" pitchFamily="18" charset="0"/>
              </a:rPr>
              <a:t>п</a:t>
            </a:r>
            <a:r>
              <a:rPr lang="ru-RU" sz="1800" dirty="0" smtClean="0">
                <a:cs typeface="Times New Roman" pitchFamily="18" charset="0"/>
              </a:rPr>
              <a:t>роизведений. </a:t>
            </a:r>
            <a:r>
              <a:rPr lang="ru-RU" sz="1800" dirty="0" smtClean="0"/>
              <a:t>Среди </a:t>
            </a:r>
            <a:r>
              <a:rPr lang="ru-RU" sz="1800" dirty="0" smtClean="0"/>
              <a:t>наиболее значимых его произведений </a:t>
            </a:r>
            <a:r>
              <a:rPr lang="ru-RU" sz="1800" dirty="0" smtClean="0"/>
              <a:t>– </a:t>
            </a:r>
          </a:p>
          <a:p>
            <a:pPr algn="just">
              <a:buNone/>
            </a:pPr>
            <a:r>
              <a:rPr lang="ru-RU" sz="1800" dirty="0" smtClean="0"/>
              <a:t>повести</a:t>
            </a:r>
            <a:r>
              <a:rPr lang="ru-RU" sz="1800" dirty="0" smtClean="0"/>
              <a:t>: </a:t>
            </a:r>
            <a:r>
              <a:rPr lang="ru-RU" sz="1800" dirty="0" smtClean="0"/>
              <a:t>"</a:t>
            </a:r>
            <a:r>
              <a:rPr lang="ru-RU" sz="1800" dirty="0" smtClean="0"/>
              <a:t>Радость </a:t>
            </a:r>
            <a:r>
              <a:rPr lang="ru-RU" sz="1800" dirty="0" smtClean="0"/>
              <a:t>нашего дома« (</a:t>
            </a:r>
            <a:r>
              <a:rPr lang="ru-RU" sz="1800" dirty="0" smtClean="0"/>
              <a:t>1951), "Таганок" (1962), "Долгое-долгое </a:t>
            </a:r>
            <a:endParaRPr lang="ru-RU" sz="1800" dirty="0" smtClean="0"/>
          </a:p>
          <a:p>
            <a:pPr algn="just">
              <a:buNone/>
            </a:pPr>
            <a:r>
              <a:rPr lang="ru-RU" sz="1800" dirty="0" smtClean="0"/>
              <a:t>детство« (</a:t>
            </a:r>
            <a:r>
              <a:rPr lang="ru-RU" sz="1800" dirty="0" smtClean="0"/>
              <a:t>1978), </a:t>
            </a:r>
            <a:r>
              <a:rPr lang="ru-RU" sz="1800" dirty="0" smtClean="0"/>
              <a:t>"</a:t>
            </a:r>
            <a:r>
              <a:rPr lang="ru-RU" sz="1800" dirty="0" smtClean="0"/>
              <a:t>Помилование" (1985), </a:t>
            </a:r>
            <a:r>
              <a:rPr lang="ru-RU" sz="1800" dirty="0" smtClean="0"/>
              <a:t>"</a:t>
            </a:r>
            <a:r>
              <a:rPr lang="ru-RU" sz="1800" dirty="0" smtClean="0"/>
              <a:t>Деревенские адвокаты" (1987); </a:t>
            </a:r>
            <a:endParaRPr lang="ru-RU" sz="1800" dirty="0" smtClean="0"/>
          </a:p>
          <a:p>
            <a:pPr algn="just">
              <a:buNone/>
            </a:pPr>
            <a:r>
              <a:rPr lang="ru-RU" sz="1800" dirty="0" smtClean="0"/>
              <a:t>Драматические произведения</a:t>
            </a:r>
            <a:r>
              <a:rPr lang="ru-RU" sz="1800" dirty="0" smtClean="0"/>
              <a:t>: </a:t>
            </a:r>
            <a:r>
              <a:rPr lang="ru-RU" sz="1800" dirty="0" smtClean="0"/>
              <a:t>"</a:t>
            </a:r>
            <a:r>
              <a:rPr lang="ru-RU" sz="1800" dirty="0" smtClean="0"/>
              <a:t>Неспетая </a:t>
            </a:r>
            <a:r>
              <a:rPr lang="ru-RU" sz="1800" dirty="0" smtClean="0"/>
              <a:t>песня" </a:t>
            </a:r>
            <a:r>
              <a:rPr lang="ru-RU" sz="1800" dirty="0" smtClean="0"/>
              <a:t>(1951</a:t>
            </a:r>
            <a:r>
              <a:rPr lang="ru-RU" sz="1800" dirty="0" smtClean="0"/>
              <a:t>), "Похищение </a:t>
            </a:r>
            <a:endParaRPr lang="ru-RU" sz="1800" dirty="0" smtClean="0"/>
          </a:p>
          <a:p>
            <a:pPr algn="just">
              <a:buNone/>
            </a:pPr>
            <a:r>
              <a:rPr lang="ru-RU" sz="1800" dirty="0" smtClean="0"/>
              <a:t>девушки</a:t>
            </a:r>
            <a:r>
              <a:rPr lang="ru-RU" sz="1800" dirty="0" smtClean="0"/>
              <a:t>" (1958), "В ночь </a:t>
            </a:r>
            <a:r>
              <a:rPr lang="ru-RU" sz="1800" dirty="0" smtClean="0"/>
              <a:t>лунного </a:t>
            </a:r>
            <a:r>
              <a:rPr lang="ru-RU" sz="1800" dirty="0" smtClean="0"/>
              <a:t>затмения" (1963), </a:t>
            </a:r>
            <a:r>
              <a:rPr lang="ru-RU" sz="1800" dirty="0" smtClean="0"/>
              <a:t>"</a:t>
            </a:r>
            <a:r>
              <a:rPr lang="ru-RU" sz="1800" dirty="0" smtClean="0"/>
              <a:t>Страна </a:t>
            </a:r>
            <a:r>
              <a:rPr lang="ru-RU" sz="1800" dirty="0" err="1" smtClean="0"/>
              <a:t>Айгуль</a:t>
            </a:r>
            <a:r>
              <a:rPr lang="ru-RU" sz="1800" dirty="0" smtClean="0"/>
              <a:t>" (1967), </a:t>
            </a:r>
            <a:endParaRPr lang="ru-RU" sz="1800" dirty="0" smtClean="0"/>
          </a:p>
          <a:p>
            <a:pPr algn="just">
              <a:buNone/>
            </a:pPr>
            <a:r>
              <a:rPr lang="ru-RU" sz="1800" dirty="0" smtClean="0"/>
              <a:t>"</a:t>
            </a:r>
            <a:r>
              <a:rPr lang="ru-RU" sz="1800" dirty="0" smtClean="0"/>
              <a:t>Салават" (1971), </a:t>
            </a:r>
            <a:r>
              <a:rPr lang="ru-RU" sz="1800" dirty="0" smtClean="0"/>
              <a:t>"Не Бросай огонь</a:t>
            </a:r>
            <a:r>
              <a:rPr lang="ru-RU" sz="1800" dirty="0" smtClean="0"/>
              <a:t>, Прометей!" (1975), </a:t>
            </a:r>
            <a:r>
              <a:rPr lang="ru-RU" sz="1800" dirty="0" smtClean="0"/>
              <a:t>"</a:t>
            </a:r>
            <a:r>
              <a:rPr lang="ru-RU" sz="1800" dirty="0" smtClean="0"/>
              <a:t>Коня Диктатору!" </a:t>
            </a:r>
            <a:endParaRPr lang="ru-RU" sz="1800" dirty="0" smtClean="0"/>
          </a:p>
          <a:p>
            <a:pPr algn="just">
              <a:buNone/>
            </a:pPr>
            <a:r>
              <a:rPr lang="ru-RU" sz="1800" dirty="0" smtClean="0"/>
              <a:t>(</a:t>
            </a:r>
            <a:r>
              <a:rPr lang="ru-RU" sz="1800" dirty="0" smtClean="0"/>
              <a:t>1980), "Пеший </a:t>
            </a:r>
            <a:r>
              <a:rPr lang="ru-RU" sz="1800" dirty="0" err="1" smtClean="0"/>
              <a:t>Махмут</a:t>
            </a:r>
            <a:r>
              <a:rPr lang="ru-RU" sz="1800" dirty="0" smtClean="0"/>
              <a:t> "</a:t>
            </a:r>
            <a:r>
              <a:rPr lang="ru-RU" sz="1800" dirty="0" smtClean="0"/>
              <a:t> </a:t>
            </a:r>
            <a:r>
              <a:rPr lang="ru-RU" sz="1800" dirty="0" smtClean="0"/>
              <a:t>(</a:t>
            </a:r>
            <a:r>
              <a:rPr lang="ru-RU" sz="1800" dirty="0" smtClean="0"/>
              <a:t>1981</a:t>
            </a:r>
            <a:r>
              <a:rPr lang="ru-RU" sz="1800" dirty="0" smtClean="0"/>
              <a:t>) и другие</a:t>
            </a:r>
            <a:r>
              <a:rPr lang="ru-RU" sz="1800" dirty="0" smtClean="0"/>
              <a:t>. За последние годы </a:t>
            </a:r>
            <a:r>
              <a:rPr lang="ru-RU" sz="1800" dirty="0" smtClean="0"/>
              <a:t>М</a:t>
            </a:r>
            <a:r>
              <a:rPr lang="ru-RU" sz="1800" dirty="0" smtClean="0"/>
              <a:t>. </a:t>
            </a:r>
            <a:r>
              <a:rPr lang="ru-RU" sz="1800" dirty="0" smtClean="0"/>
              <a:t>Каримовым </a:t>
            </a:r>
          </a:p>
          <a:p>
            <a:pPr algn="just">
              <a:buNone/>
            </a:pPr>
            <a:r>
              <a:rPr lang="ru-RU" sz="1800" dirty="0" smtClean="0"/>
              <a:t>написаны </a:t>
            </a:r>
            <a:r>
              <a:rPr lang="ru-RU" sz="1800" dirty="0" smtClean="0"/>
              <a:t>книга </a:t>
            </a:r>
            <a:r>
              <a:rPr lang="ru-RU" sz="1800" dirty="0" smtClean="0"/>
              <a:t>Воспоминаний "Мгновения </a:t>
            </a:r>
            <a:r>
              <a:rPr lang="ru-RU" sz="1800" dirty="0" smtClean="0"/>
              <a:t>жизни" (</a:t>
            </a:r>
            <a:r>
              <a:rPr lang="ru-RU" sz="1800" dirty="0" smtClean="0"/>
              <a:t>1991-1998</a:t>
            </a:r>
            <a:r>
              <a:rPr lang="ru-RU" sz="1800" dirty="0" smtClean="0"/>
              <a:t>) и пьеса </a:t>
            </a:r>
            <a:endParaRPr lang="ru-RU" sz="1800" dirty="0" smtClean="0"/>
          </a:p>
          <a:p>
            <a:pPr algn="just">
              <a:buNone/>
            </a:pPr>
            <a:r>
              <a:rPr lang="ru-RU" sz="1800" dirty="0" smtClean="0"/>
              <a:t>"</a:t>
            </a:r>
            <a:r>
              <a:rPr lang="ru-RU" sz="1800" dirty="0" smtClean="0"/>
              <a:t>Вечерняя </a:t>
            </a:r>
            <a:r>
              <a:rPr lang="ru-RU" sz="1800" dirty="0" smtClean="0"/>
              <a:t>трапеза" (</a:t>
            </a:r>
            <a:r>
              <a:rPr lang="ru-RU" sz="1800" dirty="0" smtClean="0"/>
              <a:t>1994).</a:t>
            </a:r>
          </a:p>
          <a:p>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effectLst/>
                <a:latin typeface="+mn-lt"/>
              </a:rPr>
              <a:t>Участник Великой Отечественной войны</a:t>
            </a:r>
            <a:endParaRPr lang="ru-RU" sz="2400" dirty="0">
              <a:latin typeface="+mn-lt"/>
            </a:endParaRPr>
          </a:p>
        </p:txBody>
      </p:sp>
      <p:sp>
        <p:nvSpPr>
          <p:cNvPr id="3" name="Содержимое 2"/>
          <p:cNvSpPr>
            <a:spLocks noGrp="1"/>
          </p:cNvSpPr>
          <p:nvPr>
            <p:ph sz="half" idx="1"/>
          </p:nvPr>
        </p:nvSpPr>
        <p:spPr>
          <a:xfrm>
            <a:off x="785786" y="1500174"/>
            <a:ext cx="4286280" cy="4525963"/>
          </a:xfrm>
        </p:spPr>
        <p:txBody>
          <a:bodyPr>
            <a:noAutofit/>
          </a:bodyPr>
          <a:lstStyle/>
          <a:p>
            <a:pPr algn="just">
              <a:buNone/>
            </a:pPr>
            <a:r>
              <a:rPr lang="ru-RU" sz="1800" dirty="0" smtClean="0">
                <a:latin typeface="Times New Roman" pitchFamily="18" charset="0"/>
                <a:cs typeface="Times New Roman" pitchFamily="18" charset="0"/>
              </a:rPr>
              <a:t>В начале мая 1942 года писатель</a:t>
            </a:r>
          </a:p>
          <a:p>
            <a:pPr algn="just">
              <a:buNone/>
            </a:pPr>
            <a:r>
              <a:rPr lang="ru-RU" sz="1800" dirty="0" smtClean="0">
                <a:latin typeface="Times New Roman" pitchFamily="18" charset="0"/>
                <a:cs typeface="Times New Roman" pitchFamily="18" charset="0"/>
              </a:rPr>
              <a:t>назначен начальником связи </a:t>
            </a:r>
          </a:p>
          <a:p>
            <a:pPr algn="just">
              <a:buNone/>
            </a:pPr>
            <a:r>
              <a:rPr lang="ru-RU" sz="1800" dirty="0" smtClean="0">
                <a:latin typeface="Times New Roman" pitchFamily="18" charset="0"/>
                <a:cs typeface="Times New Roman" pitchFamily="18" charset="0"/>
              </a:rPr>
              <a:t>артдивизиона в 17-й мотострелковой </a:t>
            </a:r>
          </a:p>
          <a:p>
            <a:pPr algn="just">
              <a:buNone/>
            </a:pPr>
            <a:r>
              <a:rPr lang="ru-RU" sz="1800" dirty="0" smtClean="0">
                <a:latin typeface="Times New Roman" pitchFamily="18" charset="0"/>
                <a:cs typeface="Times New Roman" pitchFamily="18" charset="0"/>
              </a:rPr>
              <a:t>бригаде. </a:t>
            </a:r>
          </a:p>
          <a:p>
            <a:pPr algn="just">
              <a:buNone/>
            </a:pPr>
            <a:r>
              <a:rPr lang="ru-RU" sz="1800" dirty="0" smtClean="0">
                <a:latin typeface="Times New Roman" pitchFamily="18" charset="0"/>
                <a:cs typeface="Times New Roman" pitchFamily="18" charset="0"/>
              </a:rPr>
              <a:t>В августе 1942 года тяжело ранен –</a:t>
            </a:r>
          </a:p>
          <a:p>
            <a:pPr algn="just">
              <a:buNone/>
            </a:pPr>
            <a:r>
              <a:rPr lang="ru-RU" sz="1800" dirty="0" smtClean="0">
                <a:latin typeface="Times New Roman" pitchFamily="18" charset="0"/>
                <a:cs typeface="Times New Roman" pitchFamily="18" charset="0"/>
              </a:rPr>
              <a:t>осколок снаряда пробил ему грудь и </a:t>
            </a:r>
          </a:p>
          <a:p>
            <a:pPr algn="just">
              <a:buNone/>
            </a:pPr>
            <a:r>
              <a:rPr lang="ru-RU" sz="1800" dirty="0" smtClean="0">
                <a:latin typeface="Times New Roman" pitchFamily="18" charset="0"/>
                <a:cs typeface="Times New Roman" pitchFamily="18" charset="0"/>
              </a:rPr>
              <a:t>комсомольский билет. Из-за ранения </a:t>
            </a:r>
          </a:p>
          <a:p>
            <a:pPr algn="just">
              <a:buNone/>
            </a:pPr>
            <a:r>
              <a:rPr lang="ru-RU" sz="1800" dirty="0" err="1" smtClean="0">
                <a:latin typeface="Times New Roman" pitchFamily="18" charset="0"/>
                <a:cs typeface="Times New Roman" pitchFamily="18" charset="0"/>
              </a:rPr>
              <a:t>Мустай</a:t>
            </a:r>
            <a:r>
              <a:rPr lang="ru-RU" sz="1800" dirty="0" smtClean="0">
                <a:latin typeface="Times New Roman" pitchFamily="18" charset="0"/>
                <a:cs typeface="Times New Roman" pitchFamily="18" charset="0"/>
              </a:rPr>
              <a:t> Карим около полугода </a:t>
            </a:r>
          </a:p>
          <a:p>
            <a:pPr algn="just">
              <a:buNone/>
            </a:pPr>
            <a:r>
              <a:rPr lang="ru-RU" sz="1800" dirty="0" smtClean="0">
                <a:latin typeface="Times New Roman" pitchFamily="18" charset="0"/>
                <a:cs typeface="Times New Roman" pitchFamily="18" charset="0"/>
              </a:rPr>
              <a:t>находился в госпиталях.</a:t>
            </a:r>
          </a:p>
          <a:p>
            <a:pPr algn="just">
              <a:buNone/>
            </a:pPr>
            <a:r>
              <a:rPr lang="ru-RU" sz="1800" dirty="0" smtClean="0">
                <a:latin typeface="Times New Roman" pitchFamily="18" charset="0"/>
                <a:cs typeface="Times New Roman" pitchFamily="18" charset="0"/>
              </a:rPr>
              <a:t>После выздоровления </a:t>
            </a:r>
            <a:r>
              <a:rPr lang="ru-RU" sz="1800" dirty="0" err="1" smtClean="0">
                <a:latin typeface="Times New Roman" pitchFamily="18" charset="0"/>
                <a:cs typeface="Times New Roman" pitchFamily="18" charset="0"/>
              </a:rPr>
              <a:t>Мустай</a:t>
            </a:r>
            <a:r>
              <a:rPr lang="ru-RU" sz="1800" dirty="0" smtClean="0">
                <a:latin typeface="Times New Roman" pitchFamily="18" charset="0"/>
                <a:cs typeface="Times New Roman" pitchFamily="18" charset="0"/>
              </a:rPr>
              <a:t> Карим</a:t>
            </a:r>
          </a:p>
          <a:p>
            <a:pPr algn="just">
              <a:buNone/>
            </a:pPr>
            <a:r>
              <a:rPr lang="ru-RU" sz="1800" dirty="0" smtClean="0">
                <a:latin typeface="Times New Roman" pitchFamily="18" charset="0"/>
                <a:cs typeface="Times New Roman" pitchFamily="18" charset="0"/>
              </a:rPr>
              <a:t>вернулся на передовую в качестве </a:t>
            </a:r>
          </a:p>
          <a:p>
            <a:pPr algn="just">
              <a:buNone/>
            </a:pPr>
            <a:r>
              <a:rPr lang="ru-RU" sz="1800" dirty="0" smtClean="0">
                <a:latin typeface="Times New Roman" pitchFamily="18" charset="0"/>
                <a:cs typeface="Times New Roman" pitchFamily="18" charset="0"/>
              </a:rPr>
              <a:t>корреспондента фронтовых газет «За </a:t>
            </a:r>
          </a:p>
          <a:p>
            <a:pPr algn="just">
              <a:buNone/>
            </a:pPr>
            <a:r>
              <a:rPr lang="ru-RU" sz="1800" dirty="0" smtClean="0">
                <a:latin typeface="Times New Roman" pitchFamily="18" charset="0"/>
                <a:cs typeface="Times New Roman" pitchFamily="18" charset="0"/>
              </a:rPr>
              <a:t>честь родины» и «Советский воин».</a:t>
            </a:r>
          </a:p>
          <a:p>
            <a:pPr algn="just">
              <a:buNone/>
            </a:pPr>
            <a:endParaRPr lang="ru-RU" sz="1800" dirty="0"/>
          </a:p>
        </p:txBody>
      </p:sp>
      <p:pic>
        <p:nvPicPr>
          <p:cNvPr id="5" name="Содержимое 4" descr="zy4hkh7k0m9f-mustai-karim-v-molodosti.jpg"/>
          <p:cNvPicPr>
            <a:picLocks noGrp="1" noChangeAspect="1"/>
          </p:cNvPicPr>
          <p:nvPr>
            <p:ph sz="half" idx="2"/>
          </p:nvPr>
        </p:nvPicPr>
        <p:blipFill>
          <a:blip r:embed="rId2"/>
          <a:stretch>
            <a:fillRect/>
          </a:stretch>
        </p:blipFill>
        <p:spPr>
          <a:xfrm>
            <a:off x="5072066" y="1571612"/>
            <a:ext cx="311062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71472" y="1071546"/>
            <a:ext cx="3924328" cy="5054617"/>
          </a:xfrm>
        </p:spPr>
        <p:txBody>
          <a:bodyPr>
            <a:normAutofit/>
          </a:bodyPr>
          <a:lstStyle/>
          <a:p>
            <a:pPr>
              <a:buNone/>
            </a:pPr>
            <a:r>
              <a:rPr lang="ru-RU" sz="1900" dirty="0" smtClean="0">
                <a:latin typeface="Times New Roman" pitchFamily="18" charset="0"/>
                <a:cs typeface="Times New Roman" pitchFamily="18" charset="0"/>
              </a:rPr>
              <a:t>На фронте М. Карим написал три </a:t>
            </a:r>
          </a:p>
          <a:p>
            <a:pPr>
              <a:buNone/>
            </a:pPr>
            <a:r>
              <a:rPr lang="ru-RU" sz="1900" dirty="0" smtClean="0">
                <a:latin typeface="Times New Roman" pitchFamily="18" charset="0"/>
                <a:cs typeface="Times New Roman" pitchFamily="18" charset="0"/>
              </a:rPr>
              <a:t>книги стихов и поэм. Тогда же </a:t>
            </a:r>
          </a:p>
          <a:p>
            <a:pPr>
              <a:buNone/>
            </a:pPr>
            <a:r>
              <a:rPr lang="ru-RU" sz="1900" dirty="0" smtClean="0">
                <a:latin typeface="Times New Roman" pitchFamily="18" charset="0"/>
                <a:cs typeface="Times New Roman" pitchFamily="18" charset="0"/>
              </a:rPr>
              <a:t>родился замысел поэмы «Черные </a:t>
            </a:r>
          </a:p>
          <a:p>
            <a:pPr>
              <a:buNone/>
            </a:pPr>
            <a:r>
              <a:rPr lang="ru-RU" sz="1900" dirty="0" smtClean="0">
                <a:latin typeface="Times New Roman" pitchFamily="18" charset="0"/>
                <a:cs typeface="Times New Roman" pitchFamily="18" charset="0"/>
              </a:rPr>
              <a:t>воды», основной смысл которой – </a:t>
            </a:r>
          </a:p>
          <a:p>
            <a:pPr>
              <a:buNone/>
            </a:pPr>
            <a:r>
              <a:rPr lang="ru-RU" sz="1900" dirty="0" smtClean="0">
                <a:latin typeface="Times New Roman" pitchFamily="18" charset="0"/>
                <a:cs typeface="Times New Roman" pitchFamily="18" charset="0"/>
              </a:rPr>
              <a:t>обреченность человека, </a:t>
            </a:r>
          </a:p>
          <a:p>
            <a:pPr>
              <a:buNone/>
            </a:pPr>
            <a:r>
              <a:rPr lang="ru-RU" sz="1900" dirty="0" smtClean="0">
                <a:latin typeface="Times New Roman" pitchFamily="18" charset="0"/>
                <a:cs typeface="Times New Roman" pitchFamily="18" charset="0"/>
              </a:rPr>
              <a:t>потерявшего чувство Родины. </a:t>
            </a:r>
          </a:p>
          <a:p>
            <a:pPr>
              <a:buNone/>
            </a:pPr>
            <a:r>
              <a:rPr lang="ru-RU" sz="1900" dirty="0" smtClean="0">
                <a:latin typeface="Times New Roman" pitchFamily="18" charset="0"/>
                <a:cs typeface="Times New Roman" pitchFamily="18" charset="0"/>
              </a:rPr>
              <a:t>Поэма стала одним из </a:t>
            </a:r>
          </a:p>
          <a:p>
            <a:pPr>
              <a:buNone/>
            </a:pPr>
            <a:r>
              <a:rPr lang="ru-RU" sz="1900" dirty="0" smtClean="0">
                <a:latin typeface="Times New Roman" pitchFamily="18" charset="0"/>
                <a:cs typeface="Times New Roman" pitchFamily="18" charset="0"/>
              </a:rPr>
              <a:t>выдающихся произведений </a:t>
            </a:r>
          </a:p>
          <a:p>
            <a:pPr>
              <a:buNone/>
            </a:pPr>
            <a:r>
              <a:rPr lang="ru-RU" sz="1900" dirty="0" smtClean="0">
                <a:latin typeface="Times New Roman" pitchFamily="18" charset="0"/>
                <a:cs typeface="Times New Roman" pitchFamily="18" charset="0"/>
              </a:rPr>
              <a:t>советской литературы о войне.</a:t>
            </a:r>
          </a:p>
          <a:p>
            <a:endParaRPr lang="ru-RU" dirty="0"/>
          </a:p>
        </p:txBody>
      </p:sp>
      <p:pic>
        <p:nvPicPr>
          <p:cNvPr id="5" name="Содержимое 6" descr="px4rhxezqy2n-mustai-karim-i-ego-zhena-rauza.jpg"/>
          <p:cNvPicPr>
            <a:picLocks noGrp="1" noChangeAspect="1"/>
          </p:cNvPicPr>
          <p:nvPr>
            <p:ph sz="half" idx="2"/>
          </p:nvPr>
        </p:nvPicPr>
        <p:blipFill>
          <a:blip r:embed="rId2"/>
          <a:stretch>
            <a:fillRect/>
          </a:stretch>
        </p:blipFill>
        <p:spPr>
          <a:xfrm>
            <a:off x="4572000" y="1214422"/>
            <a:ext cx="3714776" cy="368522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714348" y="1214422"/>
            <a:ext cx="4000528" cy="4911741"/>
          </a:xfrm>
        </p:spPr>
        <p:txBody>
          <a:bodyPr>
            <a:normAutofit/>
          </a:bodyPr>
          <a:lstStyle/>
          <a:p>
            <a:pPr algn="just">
              <a:buNone/>
            </a:pPr>
            <a:r>
              <a:rPr lang="ru-RU" sz="1800" dirty="0" smtClean="0">
                <a:latin typeface="Times New Roman" pitchFamily="18" charset="0"/>
                <a:cs typeface="Times New Roman" pitchFamily="18" charset="0"/>
              </a:rPr>
              <a:t>Одну из своих послевоенных книг</a:t>
            </a:r>
          </a:p>
          <a:p>
            <a:pPr algn="just">
              <a:buNone/>
            </a:pPr>
            <a:r>
              <a:rPr lang="ru-RU" sz="1800" dirty="0" smtClean="0">
                <a:latin typeface="Times New Roman" pitchFamily="18" charset="0"/>
                <a:cs typeface="Times New Roman" pitchFamily="18" charset="0"/>
              </a:rPr>
              <a:t>поэт назвал «Возвращение» (1947). </a:t>
            </a:r>
          </a:p>
          <a:p>
            <a:pPr algn="just">
              <a:buNone/>
            </a:pPr>
            <a:r>
              <a:rPr lang="ru-RU" sz="1800" dirty="0" smtClean="0">
                <a:latin typeface="Times New Roman" pitchFamily="18" charset="0"/>
                <a:cs typeface="Times New Roman" pitchFamily="18" charset="0"/>
              </a:rPr>
              <a:t>Этот поэтический сборник с </a:t>
            </a:r>
          </a:p>
          <a:p>
            <a:pPr algn="just">
              <a:buNone/>
            </a:pPr>
            <a:r>
              <a:rPr lang="ru-RU" sz="1800" dirty="0" smtClean="0">
                <a:latin typeface="Times New Roman" pitchFamily="18" charset="0"/>
                <a:cs typeface="Times New Roman" pitchFamily="18" charset="0"/>
              </a:rPr>
              <a:t>Радостью возвещал  о возвращении </a:t>
            </a:r>
          </a:p>
          <a:p>
            <a:pPr algn="just">
              <a:buNone/>
            </a:pPr>
            <a:r>
              <a:rPr lang="ru-RU" sz="1800" dirty="0" smtClean="0">
                <a:latin typeface="Times New Roman" pitchFamily="18" charset="0"/>
                <a:cs typeface="Times New Roman" pitchFamily="18" charset="0"/>
              </a:rPr>
              <a:t>поэта-победителя на родину, к </a:t>
            </a:r>
          </a:p>
          <a:p>
            <a:pPr algn="just">
              <a:buNone/>
            </a:pPr>
            <a:r>
              <a:rPr lang="ru-RU" sz="1800" dirty="0" smtClean="0">
                <a:latin typeface="Times New Roman" pitchFamily="18" charset="0"/>
                <a:cs typeface="Times New Roman" pitchFamily="18" charset="0"/>
              </a:rPr>
              <a:t>любимой, к песне, по которой он </a:t>
            </a:r>
          </a:p>
          <a:p>
            <a:pPr algn="just">
              <a:buNone/>
            </a:pPr>
            <a:r>
              <a:rPr lang="ru-RU" sz="1800" dirty="0" smtClean="0">
                <a:latin typeface="Times New Roman" pitchFamily="18" charset="0"/>
                <a:cs typeface="Times New Roman" pitchFamily="18" charset="0"/>
              </a:rPr>
              <a:t>истосковался, об установлении мира </a:t>
            </a:r>
          </a:p>
          <a:p>
            <a:pPr algn="just">
              <a:buNone/>
            </a:pPr>
            <a:r>
              <a:rPr lang="ru-RU" sz="1800" dirty="0" smtClean="0">
                <a:latin typeface="Times New Roman" pitchFamily="18" charset="0"/>
                <a:cs typeface="Times New Roman" pitchFamily="18" charset="0"/>
              </a:rPr>
              <a:t>на земле и возвращении счастья </a:t>
            </a:r>
          </a:p>
          <a:p>
            <a:pPr algn="just">
              <a:buNone/>
            </a:pPr>
            <a:r>
              <a:rPr lang="ru-RU" sz="1800" dirty="0" smtClean="0">
                <a:latin typeface="Times New Roman" pitchFamily="18" charset="0"/>
                <a:cs typeface="Times New Roman" pitchFamily="18" charset="0"/>
              </a:rPr>
              <a:t>людскому сердцу.</a:t>
            </a:r>
            <a:endParaRPr lang="ru-RU" sz="1800" dirty="0"/>
          </a:p>
        </p:txBody>
      </p:sp>
      <p:pic>
        <p:nvPicPr>
          <p:cNvPr id="5" name="Содержимое 4" descr="f6f1056bf2f349effb18bf0218b8549e.jpg"/>
          <p:cNvPicPr>
            <a:picLocks noGrp="1" noChangeAspect="1"/>
          </p:cNvPicPr>
          <p:nvPr>
            <p:ph sz="half" idx="2"/>
          </p:nvPr>
        </p:nvPicPr>
        <p:blipFill>
          <a:blip r:embed="rId2" cstate="print"/>
          <a:stretch>
            <a:fillRect/>
          </a:stretch>
        </p:blipFill>
        <p:spPr>
          <a:xfrm>
            <a:off x="4857752" y="1357298"/>
            <a:ext cx="3204556" cy="451796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effectLst/>
                <a:latin typeface="Times New Roman" pitchFamily="18" charset="0"/>
                <a:cs typeface="Times New Roman" pitchFamily="18" charset="0"/>
              </a:rPr>
              <a:t>Награды </a:t>
            </a:r>
            <a:r>
              <a:rPr lang="ru-RU" sz="2400" dirty="0" err="1" smtClean="0">
                <a:solidFill>
                  <a:schemeClr val="tx1"/>
                </a:solidFill>
                <a:effectLst/>
                <a:latin typeface="Times New Roman" pitchFamily="18" charset="0"/>
                <a:cs typeface="Times New Roman" pitchFamily="18" charset="0"/>
              </a:rPr>
              <a:t>Мустая</a:t>
            </a:r>
            <a:r>
              <a:rPr lang="ru-RU" sz="2400" dirty="0" smtClean="0">
                <a:solidFill>
                  <a:schemeClr val="tx1"/>
                </a:solidFill>
                <a:effectLst/>
                <a:latin typeface="Times New Roman" pitchFamily="18" charset="0"/>
                <a:cs typeface="Times New Roman" pitchFamily="18" charset="0"/>
              </a:rPr>
              <a:t> </a:t>
            </a:r>
            <a:r>
              <a:rPr lang="ru-RU" sz="2400" dirty="0" err="1" smtClean="0">
                <a:solidFill>
                  <a:schemeClr val="tx1"/>
                </a:solidFill>
                <a:effectLst/>
                <a:latin typeface="Times New Roman" pitchFamily="18" charset="0"/>
                <a:cs typeface="Times New Roman" pitchFamily="18" charset="0"/>
              </a:rPr>
              <a:t>Карима</a:t>
            </a:r>
            <a:endParaRPr lang="ru-RU" sz="2400" dirty="0"/>
          </a:p>
        </p:txBody>
      </p:sp>
      <p:sp>
        <p:nvSpPr>
          <p:cNvPr id="4" name="Содержимое 3"/>
          <p:cNvSpPr>
            <a:spLocks noGrp="1"/>
          </p:cNvSpPr>
          <p:nvPr>
            <p:ph sz="half" idx="1"/>
          </p:nvPr>
        </p:nvSpPr>
        <p:spPr>
          <a:xfrm>
            <a:off x="714348" y="1600200"/>
            <a:ext cx="3781452" cy="4525963"/>
          </a:xfrm>
        </p:spPr>
        <p:txBody>
          <a:bodyPr/>
          <a:lstStyle/>
          <a:p>
            <a:pPr algn="just">
              <a:buNone/>
            </a:pPr>
            <a:r>
              <a:rPr lang="ru-RU" sz="1800" dirty="0" smtClean="0">
                <a:latin typeface="Times New Roman" pitchFamily="18" charset="0"/>
                <a:cs typeface="Times New Roman" pitchFamily="18" charset="0"/>
              </a:rPr>
              <a:t>Награжден орденами Красной</a:t>
            </a:r>
          </a:p>
          <a:p>
            <a:pPr algn="just">
              <a:buNone/>
            </a:pPr>
            <a:r>
              <a:rPr lang="ru-RU" sz="1800" dirty="0" smtClean="0">
                <a:latin typeface="Times New Roman" pitchFamily="18" charset="0"/>
                <a:cs typeface="Times New Roman" pitchFamily="18" charset="0"/>
              </a:rPr>
              <a:t>Звезды(1944), </a:t>
            </a:r>
          </a:p>
          <a:p>
            <a:pPr algn="just">
              <a:buNone/>
            </a:pPr>
            <a:r>
              <a:rPr lang="ru-RU" sz="1800" dirty="0" smtClean="0">
                <a:latin typeface="Times New Roman" pitchFamily="18" charset="0"/>
                <a:cs typeface="Times New Roman" pitchFamily="18" charset="0"/>
              </a:rPr>
              <a:t>Отечественной войны II </a:t>
            </a:r>
          </a:p>
          <a:p>
            <a:pPr algn="just">
              <a:buNone/>
            </a:pPr>
            <a:r>
              <a:rPr lang="ru-RU" sz="1800" dirty="0" smtClean="0">
                <a:latin typeface="Times New Roman" pitchFamily="18" charset="0"/>
                <a:cs typeface="Times New Roman" pitchFamily="18" charset="0"/>
              </a:rPr>
              <a:t>степени (1945), медалями.</a:t>
            </a:r>
          </a:p>
          <a:p>
            <a:endParaRPr lang="ru-RU" dirty="0"/>
          </a:p>
        </p:txBody>
      </p:sp>
      <p:pic>
        <p:nvPicPr>
          <p:cNvPr id="6" name="Содержимое 4" descr="mustaj-karim-2.jpg"/>
          <p:cNvPicPr>
            <a:picLocks noGrp="1" noChangeAspect="1"/>
          </p:cNvPicPr>
          <p:nvPr>
            <p:ph sz="half" idx="2"/>
          </p:nvPr>
        </p:nvPicPr>
        <p:blipFill>
          <a:blip r:embed="rId2"/>
          <a:stretch>
            <a:fillRect/>
          </a:stretch>
        </p:blipFill>
        <p:spPr>
          <a:xfrm>
            <a:off x="4286248" y="1571612"/>
            <a:ext cx="4038600" cy="434438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TotalTime>
  <Words>373</Words>
  <PresentationFormat>Экран (4:3)</PresentationFormat>
  <Paragraphs>83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Апекс</vt:lpstr>
      <vt:lpstr>МИНИСТЕРСТВО КУЛЬТУРЫ рб  ГБУКИ Национальный литературный музей рб</vt:lpstr>
      <vt:lpstr>Поэт-фронтовик Мустай Карим (1919-2005)</vt:lpstr>
      <vt:lpstr>Биография</vt:lpstr>
      <vt:lpstr>Слайд 4</vt:lpstr>
      <vt:lpstr>Творчество Мустая Карима</vt:lpstr>
      <vt:lpstr>Участник Великой Отечественной войны</vt:lpstr>
      <vt:lpstr>Слайд 7</vt:lpstr>
      <vt:lpstr>Слайд 8</vt:lpstr>
      <vt:lpstr>Награды Мустая Карима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КУЛЬТУРЫ рб  ГБУКИ Национальный литературный музей рб</dc:title>
  <cp:lastModifiedBy>Ильмира</cp:lastModifiedBy>
  <cp:revision>9</cp:revision>
  <dcterms:modified xsi:type="dcterms:W3CDTF">2020-04-29T17:50:22Z</dcterms:modified>
</cp:coreProperties>
</file>